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5" r:id="rId2"/>
    <p:sldId id="462" r:id="rId3"/>
    <p:sldId id="460" r:id="rId4"/>
    <p:sldId id="442" r:id="rId5"/>
    <p:sldId id="458" r:id="rId6"/>
    <p:sldId id="438" r:id="rId7"/>
    <p:sldId id="450" r:id="rId8"/>
    <p:sldId id="451" r:id="rId9"/>
    <p:sldId id="443" r:id="rId10"/>
    <p:sldId id="465" r:id="rId11"/>
    <p:sldId id="454" r:id="rId12"/>
    <p:sldId id="456" r:id="rId13"/>
    <p:sldId id="468" r:id="rId14"/>
    <p:sldId id="469" r:id="rId15"/>
    <p:sldId id="463" r:id="rId16"/>
    <p:sldId id="466" r:id="rId17"/>
    <p:sldId id="467" r:id="rId18"/>
    <p:sldId id="444" r:id="rId19"/>
    <p:sldId id="439" r:id="rId20"/>
    <p:sldId id="470" r:id="rId21"/>
    <p:sldId id="471" r:id="rId22"/>
    <p:sldId id="464" r:id="rId23"/>
    <p:sldId id="445" r:id="rId24"/>
    <p:sldId id="446" r:id="rId25"/>
    <p:sldId id="453" r:id="rId26"/>
    <p:sldId id="447" r:id="rId27"/>
    <p:sldId id="457" r:id="rId28"/>
    <p:sldId id="448" r:id="rId29"/>
    <p:sldId id="472"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01B902"/>
    <a:srgbClr val="CA5C0E"/>
    <a:srgbClr val="009EC0"/>
    <a:srgbClr val="06C200"/>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3" autoAdjust="0"/>
    <p:restoredTop sz="94689"/>
  </p:normalViewPr>
  <p:slideViewPr>
    <p:cSldViewPr>
      <p:cViewPr varScale="1">
        <p:scale>
          <a:sx n="139" d="100"/>
          <a:sy n="139" d="100"/>
        </p:scale>
        <p:origin x="172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2+ times per month</c:v>
                </c:pt>
              </c:strCache>
            </c:strRef>
          </c:tx>
          <c:spPr>
            <a:ln>
              <a:solidFill>
                <a:srgbClr val="009EC0"/>
              </a:solidFill>
            </a:ln>
          </c:spPr>
          <c:marker>
            <c:symbol val="none"/>
          </c:marker>
          <c:dPt>
            <c:idx val="0"/>
            <c:bubble3D val="0"/>
            <c:extLst>
              <c:ext xmlns:c16="http://schemas.microsoft.com/office/drawing/2014/chart" uri="{C3380CC4-5D6E-409C-BE32-E72D297353CC}">
                <c16:uniqueId val="{0000000A-1B33-5944-93E6-FAE2DF40E450}"/>
              </c:ext>
            </c:extLst>
          </c:dPt>
          <c:dPt>
            <c:idx val="1"/>
            <c:bubble3D val="0"/>
            <c:extLst>
              <c:ext xmlns:c16="http://schemas.microsoft.com/office/drawing/2014/chart" uri="{C3380CC4-5D6E-409C-BE32-E72D297353CC}">
                <c16:uniqueId val="{00000008-1B33-5944-93E6-FAE2DF40E450}"/>
              </c:ext>
            </c:extLst>
          </c:dPt>
          <c:dPt>
            <c:idx val="2"/>
            <c:bubble3D val="0"/>
            <c:extLst>
              <c:ext xmlns:c16="http://schemas.microsoft.com/office/drawing/2014/chart" uri="{C3380CC4-5D6E-409C-BE32-E72D297353CC}">
                <c16:uniqueId val="{00000006-1B33-5944-93E6-FAE2DF40E450}"/>
              </c:ext>
            </c:extLst>
          </c:dPt>
          <c:dLbls>
            <c:dLbl>
              <c:idx val="0"/>
              <c:layout>
                <c:manualLayout>
                  <c:x val="-1.6975308641975308E-2"/>
                  <c:y val="-3.4825870646766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B33-5944-93E6-FAE2DF40E450}"/>
                </c:ext>
              </c:extLst>
            </c:dLbl>
            <c:dLbl>
              <c:idx val="28"/>
              <c:layout>
                <c:manualLayout>
                  <c:x val="-1.0802469135802583E-2"/>
                  <c:y val="-6.4676616915422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731-8744-9265-ABBF7BB49CD0}"/>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a:noFill/>
                    </a:ln>
                  </c:spPr>
                </c15:leaderLines>
              </c:ext>
            </c:extLst>
          </c:dLbls>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Sheet1!$B$2:$B$31</c:f>
              <c:numCache>
                <c:formatCode>0"%"</c:formatCode>
                <c:ptCount val="30"/>
                <c:pt idx="0">
                  <c:v>49.699999999999996</c:v>
                </c:pt>
                <c:pt idx="1">
                  <c:v>43.9</c:v>
                </c:pt>
                <c:pt idx="2">
                  <c:v>44.8</c:v>
                </c:pt>
                <c:pt idx="3">
                  <c:v>44.699999999999996</c:v>
                </c:pt>
                <c:pt idx="4">
                  <c:v>41.499999999999993</c:v>
                </c:pt>
                <c:pt idx="5">
                  <c:v>44.099999999999994</c:v>
                </c:pt>
                <c:pt idx="6">
                  <c:v>44</c:v>
                </c:pt>
                <c:pt idx="7">
                  <c:v>43.1</c:v>
                </c:pt>
                <c:pt idx="8">
                  <c:v>42.2</c:v>
                </c:pt>
                <c:pt idx="9">
                  <c:v>46.4</c:v>
                </c:pt>
                <c:pt idx="10">
                  <c:v>45.7</c:v>
                </c:pt>
                <c:pt idx="11">
                  <c:v>43.9</c:v>
                </c:pt>
                <c:pt idx="12">
                  <c:v>46.3</c:v>
                </c:pt>
                <c:pt idx="13">
                  <c:v>43.300000000000004</c:v>
                </c:pt>
                <c:pt idx="14">
                  <c:v>43.199999999999996</c:v>
                </c:pt>
                <c:pt idx="15">
                  <c:v>42.900000000000006</c:v>
                </c:pt>
                <c:pt idx="16">
                  <c:v>43.5</c:v>
                </c:pt>
                <c:pt idx="17">
                  <c:v>44.1</c:v>
                </c:pt>
                <c:pt idx="18">
                  <c:v>43.1</c:v>
                </c:pt>
                <c:pt idx="19">
                  <c:v>40.699999999999996</c:v>
                </c:pt>
                <c:pt idx="20">
                  <c:v>38.700000000000003</c:v>
                </c:pt>
                <c:pt idx="21">
                  <c:v>40.200000000000003</c:v>
                </c:pt>
                <c:pt idx="22">
                  <c:v>36.700000000000003</c:v>
                </c:pt>
                <c:pt idx="23">
                  <c:v>40</c:v>
                </c:pt>
                <c:pt idx="24">
                  <c:v>42.900000000000006</c:v>
                </c:pt>
                <c:pt idx="25">
                  <c:v>39.5</c:v>
                </c:pt>
                <c:pt idx="26">
                  <c:v>41.099999999999994</c:v>
                </c:pt>
                <c:pt idx="27">
                  <c:v>38.799999999999997</c:v>
                </c:pt>
                <c:pt idx="28">
                  <c:v>37.900000000000006</c:v>
                </c:pt>
                <c:pt idx="29">
                  <c:v>37.5</c:v>
                </c:pt>
              </c:numCache>
            </c:numRef>
          </c:val>
          <c:smooth val="0"/>
          <c:extLst>
            <c:ext xmlns:c16="http://schemas.microsoft.com/office/drawing/2014/chart" uri="{C3380CC4-5D6E-409C-BE32-E72D297353CC}">
              <c16:uniqueId val="{00000000-56D6-774A-AEC1-01E5BF60A988}"/>
            </c:ext>
          </c:extLst>
        </c:ser>
        <c:ser>
          <c:idx val="1"/>
          <c:order val="1"/>
          <c:tx>
            <c:strRef>
              <c:f>Sheet1!$C$1</c:f>
              <c:strCache>
                <c:ptCount val="1"/>
                <c:pt idx="0">
                  <c:v>Never</c:v>
                </c:pt>
              </c:strCache>
            </c:strRef>
          </c:tx>
          <c:spPr>
            <a:ln>
              <a:solidFill>
                <a:srgbClr val="CA5C0E"/>
              </a:solidFill>
            </a:ln>
          </c:spPr>
          <c:marker>
            <c:symbol val="none"/>
          </c:marker>
          <c:dPt>
            <c:idx val="0"/>
            <c:bubble3D val="0"/>
            <c:extLst>
              <c:ext xmlns:c16="http://schemas.microsoft.com/office/drawing/2014/chart" uri="{C3380CC4-5D6E-409C-BE32-E72D297353CC}">
                <c16:uniqueId val="{00000009-1B33-5944-93E6-FAE2DF40E450}"/>
              </c:ext>
            </c:extLst>
          </c:dPt>
          <c:dPt>
            <c:idx val="1"/>
            <c:bubble3D val="0"/>
            <c:extLst>
              <c:ext xmlns:c16="http://schemas.microsoft.com/office/drawing/2014/chart" uri="{C3380CC4-5D6E-409C-BE32-E72D297353CC}">
                <c16:uniqueId val="{00000007-1B33-5944-93E6-FAE2DF40E450}"/>
              </c:ext>
            </c:extLst>
          </c:dPt>
          <c:dPt>
            <c:idx val="2"/>
            <c:bubble3D val="0"/>
            <c:extLst>
              <c:ext xmlns:c16="http://schemas.microsoft.com/office/drawing/2014/chart" uri="{C3380CC4-5D6E-409C-BE32-E72D297353CC}">
                <c16:uniqueId val="{00000005-1B33-5944-93E6-FAE2DF40E450}"/>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B33-5944-93E6-FAE2DF40E450}"/>
                </c:ext>
              </c:extLst>
            </c:dLbl>
            <c:dLbl>
              <c:idx val="28"/>
              <c:layout>
                <c:manualLayout>
                  <c:x val="-2.0061728395061727E-2"/>
                  <c:y val="7.21393034825870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731-8744-9265-ABBF7BB49CD0}"/>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a:noFill/>
                    </a:ln>
                  </c:spPr>
                </c15:leaderLines>
              </c:ext>
            </c:extLst>
          </c:dLbls>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Sheet1!$C$2:$C$31</c:f>
              <c:numCache>
                <c:formatCode>0"%"</c:formatCode>
                <c:ptCount val="30"/>
                <c:pt idx="0">
                  <c:v>9.3000000000000007</c:v>
                </c:pt>
                <c:pt idx="1">
                  <c:v>13.6</c:v>
                </c:pt>
                <c:pt idx="2">
                  <c:v>12.2</c:v>
                </c:pt>
                <c:pt idx="3">
                  <c:v>14.5</c:v>
                </c:pt>
                <c:pt idx="4">
                  <c:v>12.9</c:v>
                </c:pt>
                <c:pt idx="5">
                  <c:v>13.9</c:v>
                </c:pt>
                <c:pt idx="6">
                  <c:v>15.6</c:v>
                </c:pt>
                <c:pt idx="7">
                  <c:v>11.4</c:v>
                </c:pt>
                <c:pt idx="8">
                  <c:v>14.1</c:v>
                </c:pt>
                <c:pt idx="9">
                  <c:v>13.9</c:v>
                </c:pt>
                <c:pt idx="10">
                  <c:v>12.9</c:v>
                </c:pt>
                <c:pt idx="11">
                  <c:v>14.5</c:v>
                </c:pt>
                <c:pt idx="12">
                  <c:v>14</c:v>
                </c:pt>
                <c:pt idx="13">
                  <c:v>11.9</c:v>
                </c:pt>
                <c:pt idx="14">
                  <c:v>17.2</c:v>
                </c:pt>
                <c:pt idx="15">
                  <c:v>16.399999999999999</c:v>
                </c:pt>
                <c:pt idx="16">
                  <c:v>13.1</c:v>
                </c:pt>
                <c:pt idx="17">
                  <c:v>12.5</c:v>
                </c:pt>
                <c:pt idx="18">
                  <c:v>16.100000000000001</c:v>
                </c:pt>
                <c:pt idx="19">
                  <c:v>16.100000000000001</c:v>
                </c:pt>
                <c:pt idx="20">
                  <c:v>15.1</c:v>
                </c:pt>
                <c:pt idx="21">
                  <c:v>19.3</c:v>
                </c:pt>
                <c:pt idx="22">
                  <c:v>20.7</c:v>
                </c:pt>
                <c:pt idx="23">
                  <c:v>18.600000000000001</c:v>
                </c:pt>
                <c:pt idx="24">
                  <c:v>15.3</c:v>
                </c:pt>
                <c:pt idx="25">
                  <c:v>22.4</c:v>
                </c:pt>
                <c:pt idx="26">
                  <c:v>20.7</c:v>
                </c:pt>
                <c:pt idx="27">
                  <c:v>22</c:v>
                </c:pt>
                <c:pt idx="28">
                  <c:v>25.5</c:v>
                </c:pt>
                <c:pt idx="29">
                  <c:v>26.2</c:v>
                </c:pt>
              </c:numCache>
            </c:numRef>
          </c:val>
          <c:smooth val="0"/>
          <c:extLst>
            <c:ext xmlns:c16="http://schemas.microsoft.com/office/drawing/2014/chart" uri="{C3380CC4-5D6E-409C-BE32-E72D297353CC}">
              <c16:uniqueId val="{00000004-1B33-5944-93E6-FAE2DF40E450}"/>
            </c:ext>
          </c:extLst>
        </c:ser>
        <c:ser>
          <c:idx val="2"/>
          <c:order val="2"/>
          <c:tx>
            <c:strRef>
              <c:f>Sheet1!$D$1</c:f>
              <c:strCache>
                <c:ptCount val="1"/>
                <c:pt idx="0">
                  <c:v>Less than once a year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Sheet1!$D$2:$D$31</c:f>
            </c:numRef>
          </c:val>
          <c:smooth val="0"/>
          <c:extLst>
            <c:ext xmlns:c16="http://schemas.microsoft.com/office/drawing/2014/chart" uri="{C3380CC4-5D6E-409C-BE32-E72D297353CC}">
              <c16:uniqueId val="{00000000-A731-8744-9265-ABBF7BB49CD0}"/>
            </c:ext>
          </c:extLst>
        </c:ser>
        <c:ser>
          <c:idx val="3"/>
          <c:order val="3"/>
          <c:tx>
            <c:strRef>
              <c:f>Sheet1!$E$1</c:f>
              <c:strCache>
                <c:ptCount val="1"/>
                <c:pt idx="0">
                  <c:v>Once or twice a year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Sheet1!$E$2:$E$31</c:f>
            </c:numRef>
          </c:val>
          <c:smooth val="0"/>
          <c:extLst>
            <c:ext xmlns:c16="http://schemas.microsoft.com/office/drawing/2014/chart" uri="{C3380CC4-5D6E-409C-BE32-E72D297353CC}">
              <c16:uniqueId val="{00000001-A731-8744-9265-ABBF7BB49CD0}"/>
            </c:ext>
          </c:extLst>
        </c:ser>
        <c:ser>
          <c:idx val="4"/>
          <c:order val="4"/>
          <c:tx>
            <c:strRef>
              <c:f>Sheet1!$F$1</c:f>
              <c:strCache>
                <c:ptCount val="1"/>
                <c:pt idx="0">
                  <c:v>Several times a year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Sheet1!$F$2:$F$31</c:f>
            </c:numRef>
          </c:val>
          <c:smooth val="0"/>
          <c:extLst>
            <c:ext xmlns:c16="http://schemas.microsoft.com/office/drawing/2014/chart" uri="{C3380CC4-5D6E-409C-BE32-E72D297353CC}">
              <c16:uniqueId val="{00000002-A731-8744-9265-ABBF7BB49CD0}"/>
            </c:ext>
          </c:extLst>
        </c:ser>
        <c:ser>
          <c:idx val="5"/>
          <c:order val="5"/>
          <c:tx>
            <c:strRef>
              <c:f>Sheet1!$G$1</c:f>
              <c:strCache>
                <c:ptCount val="1"/>
                <c:pt idx="0">
                  <c:v>Once a month</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Sheet1!$G$2:$G$31</c:f>
            </c:numRef>
          </c:val>
          <c:smooth val="0"/>
          <c:extLst>
            <c:ext xmlns:c16="http://schemas.microsoft.com/office/drawing/2014/chart" uri="{C3380CC4-5D6E-409C-BE32-E72D297353CC}">
              <c16:uniqueId val="{00000003-A731-8744-9265-ABBF7BB49CD0}"/>
            </c:ext>
          </c:extLst>
        </c:ser>
        <c:ser>
          <c:idx val="6"/>
          <c:order val="6"/>
          <c:tx>
            <c:strRef>
              <c:f>Sheet1!$H$1</c:f>
              <c:strCache>
                <c:ptCount val="1"/>
                <c:pt idx="0">
                  <c:v>2-3 times a month</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Sheet1!$H$2:$H$31</c:f>
            </c:numRef>
          </c:val>
          <c:smooth val="0"/>
          <c:extLst>
            <c:ext xmlns:c16="http://schemas.microsoft.com/office/drawing/2014/chart" uri="{C3380CC4-5D6E-409C-BE32-E72D297353CC}">
              <c16:uniqueId val="{00000004-A731-8744-9265-ABBF7BB49CD0}"/>
            </c:ext>
          </c:extLst>
        </c:ser>
        <c:ser>
          <c:idx val="7"/>
          <c:order val="7"/>
          <c:tx>
            <c:strRef>
              <c:f>Sheet1!$I$1</c:f>
              <c:strCache>
                <c:ptCount val="1"/>
                <c:pt idx="0">
                  <c:v>About weekly</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Sheet1!$I$2:$I$31</c:f>
            </c:numRef>
          </c:val>
          <c:smooth val="0"/>
          <c:extLst>
            <c:ext xmlns:c16="http://schemas.microsoft.com/office/drawing/2014/chart" uri="{C3380CC4-5D6E-409C-BE32-E72D297353CC}">
              <c16:uniqueId val="{00000005-A731-8744-9265-ABBF7BB49CD0}"/>
            </c:ext>
          </c:extLst>
        </c:ser>
        <c:ser>
          <c:idx val="8"/>
          <c:order val="8"/>
          <c:tx>
            <c:strRef>
              <c:f>Sheet1!$J$1</c:f>
              <c:strCache>
                <c:ptCount val="1"/>
                <c:pt idx="0">
                  <c:v>Once a week</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Sheet1!$J$2:$J$31</c:f>
            </c:numRef>
          </c:val>
          <c:smooth val="0"/>
          <c:extLst>
            <c:ext xmlns:c16="http://schemas.microsoft.com/office/drawing/2014/chart" uri="{C3380CC4-5D6E-409C-BE32-E72D297353CC}">
              <c16:uniqueId val="{00000006-A731-8744-9265-ABBF7BB49CD0}"/>
            </c:ext>
          </c:extLst>
        </c:ser>
        <c:ser>
          <c:idx val="9"/>
          <c:order val="9"/>
          <c:tx>
            <c:strRef>
              <c:f>Sheet1!$K$1</c:f>
              <c:strCache>
                <c:ptCount val="1"/>
                <c:pt idx="0">
                  <c:v>Several times a week</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Sheet1!$K$2:$K$31</c:f>
            </c:numRef>
          </c:val>
          <c:smooth val="0"/>
          <c:extLst>
            <c:ext xmlns:c16="http://schemas.microsoft.com/office/drawing/2014/chart" uri="{C3380CC4-5D6E-409C-BE32-E72D297353CC}">
              <c16:uniqueId val="{00000007-A731-8744-9265-ABBF7BB49CD0}"/>
            </c:ext>
          </c:extLst>
        </c:ser>
        <c:ser>
          <c:idx val="10"/>
          <c:order val="10"/>
          <c:tx>
            <c:strRef>
              <c:f>Sheet1!$L$1</c:f>
              <c:strCache>
                <c:ptCount val="1"/>
                <c:pt idx="0">
                  <c:v>Don't know/No answer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Sheet1!$L$2:$L$31</c:f>
            </c:numRef>
          </c:val>
          <c:smooth val="0"/>
          <c:extLst>
            <c:ext xmlns:c16="http://schemas.microsoft.com/office/drawing/2014/chart" uri="{C3380CC4-5D6E-409C-BE32-E72D297353CC}">
              <c16:uniqueId val="{00000008-A731-8744-9265-ABBF7BB49CD0}"/>
            </c:ext>
          </c:extLst>
        </c:ser>
        <c:dLbls>
          <c:showLegendKey val="0"/>
          <c:showVal val="0"/>
          <c:showCatName val="0"/>
          <c:showSerName val="0"/>
          <c:showPercent val="0"/>
          <c:showBubbleSize val="0"/>
        </c:dLbls>
        <c:smooth val="0"/>
        <c:axId val="790563136"/>
        <c:axId val="768197296"/>
      </c:lineChart>
      <c:catAx>
        <c:axId val="790563136"/>
        <c:scaling>
          <c:orientation val="minMax"/>
        </c:scaling>
        <c:delete val="0"/>
        <c:axPos val="b"/>
        <c:numFmt formatCode="General" sourceLinked="0"/>
        <c:majorTickMark val="out"/>
        <c:minorTickMark val="none"/>
        <c:tickLblPos val="nextTo"/>
        <c:spPr>
          <a:ln>
            <a:solidFill>
              <a:prstClr val="black">
                <a:lumMod val="65000"/>
                <a:lumOff val="35000"/>
                <a:alpha val="50000"/>
              </a:prstClr>
            </a:solidFill>
          </a:ln>
        </c:spPr>
        <c:txPr>
          <a:bodyPr/>
          <a:lstStyle/>
          <a:p>
            <a:pPr>
              <a:defRPr baseline="0">
                <a:solidFill>
                  <a:schemeClr val="bg1"/>
                </a:solidFill>
              </a:defRPr>
            </a:pPr>
            <a:endParaRPr lang="en-US"/>
          </a:p>
        </c:txPr>
        <c:crossAx val="768197296"/>
        <c:crosses val="autoZero"/>
        <c:auto val="1"/>
        <c:lblAlgn val="ctr"/>
        <c:lblOffset val="100"/>
        <c:noMultiLvlLbl val="0"/>
      </c:catAx>
      <c:valAx>
        <c:axId val="768197296"/>
        <c:scaling>
          <c:orientation val="minMax"/>
        </c:scaling>
        <c:delete val="1"/>
        <c:axPos val="l"/>
        <c:majorGridlines>
          <c:spPr>
            <a:ln>
              <a:solidFill>
                <a:prstClr val="black">
                  <a:lumMod val="65000"/>
                  <a:lumOff val="35000"/>
                  <a:alpha val="40000"/>
                </a:prstClr>
              </a:solidFill>
            </a:ln>
          </c:spPr>
        </c:majorGridlines>
        <c:numFmt formatCode="0&quot;%&quot;" sourceLinked="1"/>
        <c:majorTickMark val="out"/>
        <c:minorTickMark val="none"/>
        <c:tickLblPos val="none"/>
        <c:crossAx val="790563136"/>
        <c:crosses val="autoZero"/>
        <c:crossBetween val="between"/>
      </c:valAx>
    </c:plotArea>
    <c:legend>
      <c:legendPos val="r"/>
      <c:overlay val="0"/>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10/18/2020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171985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29</a:t>
            </a:fld>
            <a:endParaRPr lang="en-US"/>
          </a:p>
        </p:txBody>
      </p:sp>
    </p:spTree>
    <p:extLst>
      <p:ext uri="{BB962C8B-B14F-4D97-AF65-F5344CB8AC3E}">
        <p14:creationId xmlns:p14="http://schemas.microsoft.com/office/powerpoint/2010/main" val="1471131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6654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130536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10/18/2020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4</a:t>
            </a:r>
            <a:br>
              <a:rPr lang="en-US" sz="7700" dirty="0"/>
            </a:br>
            <a:endParaRPr lang="en-US" sz="500" dirty="0"/>
          </a:p>
          <a:p>
            <a:pPr algn="l"/>
            <a:r>
              <a:rPr lang="en-US" sz="3700" dirty="0"/>
              <a:t>A-Paul-</a:t>
            </a:r>
            <a:r>
              <a:rPr lang="en-US" sz="3700" dirty="0" err="1"/>
              <a:t>agetics</a:t>
            </a:r>
            <a:endParaRPr lang="en-US" sz="3700" dirty="0"/>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918" b="14918"/>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70099"/>
          </a:xfrm>
          <a:prstGeom prst="rect">
            <a:avLst/>
          </a:prstGeom>
          <a:noFill/>
        </p:spPr>
        <p:txBody>
          <a:bodyPr wrap="square" rtlCol="0">
            <a:spAutoFit/>
          </a:bodyPr>
          <a:lstStyle/>
          <a:p>
            <a:r>
              <a:rPr lang="en-US" sz="4000" dirty="0"/>
              <a:t>“…the Athenians are far more devoted to religion than other men”</a:t>
            </a:r>
            <a:endParaRPr lang="en-US" sz="4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PAUSANIAS</a:t>
            </a:r>
            <a:br>
              <a:rPr lang="en-US" sz="2000" b="1" dirty="0">
                <a:solidFill>
                  <a:schemeClr val="tx1"/>
                </a:solidFill>
              </a:rPr>
            </a:br>
            <a:r>
              <a:rPr lang="en-US" sz="2000" i="1" dirty="0">
                <a:solidFill>
                  <a:schemeClr val="tx1"/>
                </a:solidFill>
              </a:rPr>
              <a:t>Description of Greece</a:t>
            </a:r>
          </a:p>
        </p:txBody>
      </p:sp>
    </p:spTree>
    <p:extLst>
      <p:ext uri="{BB962C8B-B14F-4D97-AF65-F5344CB8AC3E}">
        <p14:creationId xmlns:p14="http://schemas.microsoft.com/office/powerpoint/2010/main" val="25156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1111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dirty="0"/>
              <a:t>“If the Council were so persuaded, then the god or goddess would be admitted to the Parthenon. A dedicated </a:t>
            </a:r>
            <a:r>
              <a:rPr lang="en-US" b="1" dirty="0">
                <a:highlight>
                  <a:srgbClr val="C00002"/>
                </a:highlight>
              </a:rPr>
              <a:t> temple would be built </a:t>
            </a:r>
            <a:r>
              <a:rPr lang="en-US" b="1" dirty="0"/>
              <a:t> </a:t>
            </a:r>
            <a:r>
              <a:rPr lang="en-US" dirty="0"/>
              <a:t>to the divinity, an annual  </a:t>
            </a:r>
            <a:r>
              <a:rPr lang="en-US" b="1" dirty="0">
                <a:highlight>
                  <a:srgbClr val="C00002"/>
                </a:highlight>
              </a:rPr>
              <a:t>feast day endowed </a:t>
            </a:r>
            <a:r>
              <a:rPr lang="en-US" dirty="0"/>
              <a:t> and </a:t>
            </a:r>
            <a:r>
              <a:rPr lang="en-US" dirty="0">
                <a:highlight>
                  <a:srgbClr val="C00002"/>
                </a:highlight>
              </a:rPr>
              <a:t> </a:t>
            </a:r>
            <a:r>
              <a:rPr lang="en-US" b="1" dirty="0">
                <a:highlight>
                  <a:srgbClr val="C00002"/>
                </a:highlight>
              </a:rPr>
              <a:t>included in the Athenians’ religious calendar</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2209800"/>
          </a:xfrm>
        </p:spPr>
        <p:txBody>
          <a:bodyPr>
            <a:normAutofit fontScale="85000" lnSpcReduction="20000"/>
          </a:bodyPr>
          <a:lstStyle/>
          <a:p>
            <a:pPr algn="l"/>
            <a:r>
              <a:rPr lang="en-US" sz="4400" cap="all" dirty="0">
                <a:solidFill>
                  <a:srgbClr val="009EC0"/>
                </a:solidFill>
              </a:rPr>
              <a:t>Bruce Winter</a:t>
            </a:r>
            <a:br>
              <a:rPr lang="en-US" sz="4400" dirty="0">
                <a:solidFill>
                  <a:srgbClr val="009EC0"/>
                </a:solidFill>
              </a:rPr>
            </a:br>
            <a:r>
              <a:rPr lang="en-US" sz="4400" b="0" i="1" dirty="0">
                <a:solidFill>
                  <a:srgbClr val="009EC0"/>
                </a:solidFill>
              </a:rPr>
              <a:t>Introducing the Athenians to God: Paul’s failed apologetic in Acts 17?</a:t>
            </a:r>
            <a:br>
              <a:rPr lang="en-US" sz="4400" b="0" i="1" dirty="0">
                <a:solidFill>
                  <a:srgbClr val="009EC0"/>
                </a:solidFill>
              </a:rPr>
            </a:br>
            <a:r>
              <a:rPr lang="en-US" sz="2400" b="0" i="1" dirty="0">
                <a:solidFill>
                  <a:srgbClr val="009EC0"/>
                </a:solidFill>
              </a:rPr>
              <a:t> </a:t>
            </a:r>
            <a:br>
              <a:rPr lang="en-US" sz="4400" b="0" i="1" dirty="0">
                <a:solidFill>
                  <a:srgbClr val="009EC0"/>
                </a:solidFill>
              </a:rPr>
            </a:br>
            <a:r>
              <a:rPr lang="en-US" sz="4400" b="0" i="1" dirty="0" err="1">
                <a:solidFill>
                  <a:srgbClr val="009EC0"/>
                </a:solidFill>
              </a:rPr>
              <a:t>Themelios</a:t>
            </a:r>
            <a:r>
              <a:rPr lang="en-US" sz="4400" b="0" i="1" dirty="0">
                <a:solidFill>
                  <a:srgbClr val="009EC0"/>
                </a:solidFill>
              </a:rPr>
              <a:t> volume 31, issue 1, page 41</a:t>
            </a:r>
          </a:p>
        </p:txBody>
      </p:sp>
    </p:spTree>
    <p:extLst>
      <p:ext uri="{BB962C8B-B14F-4D97-AF65-F5344CB8AC3E}">
        <p14:creationId xmlns:p14="http://schemas.microsoft.com/office/powerpoint/2010/main" val="222647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810218635"/>
              </p:ext>
            </p:extLst>
          </p:nvPr>
        </p:nvGraphicFramePr>
        <p:xfrm>
          <a:off x="114300" y="533400"/>
          <a:ext cx="8915400" cy="4495802"/>
        </p:xfrm>
        <a:graphic>
          <a:graphicData uri="http://schemas.openxmlformats.org/drawingml/2006/table">
            <a:tbl>
              <a:tblPr firstRow="1" bandRow="1">
                <a:tableStyleId>{2D5ABB26-0587-4C30-8999-92F81FD0307C}</a:tableStyleId>
              </a:tblPr>
              <a:tblGrid>
                <a:gridCol w="3352800">
                  <a:extLst>
                    <a:ext uri="{9D8B030D-6E8A-4147-A177-3AD203B41FA5}">
                      <a16:colId xmlns:a16="http://schemas.microsoft.com/office/drawing/2014/main" val="3623029985"/>
                    </a:ext>
                  </a:extLst>
                </a:gridCol>
                <a:gridCol w="5562600">
                  <a:extLst>
                    <a:ext uri="{9D8B030D-6E8A-4147-A177-3AD203B41FA5}">
                      <a16:colId xmlns:a16="http://schemas.microsoft.com/office/drawing/2014/main" val="4294323797"/>
                    </a:ext>
                  </a:extLst>
                </a:gridCol>
              </a:tblGrid>
              <a:tr h="826506">
                <a:tc>
                  <a:txBody>
                    <a:bodyPr/>
                    <a:lstStyle/>
                    <a:p>
                      <a:pPr algn="r" rtl="0" fontAlgn="t">
                        <a:spcBef>
                          <a:spcPts val="0"/>
                        </a:spcBef>
                        <a:spcAft>
                          <a:spcPts val="0"/>
                        </a:spcAft>
                      </a:pPr>
                      <a:r>
                        <a:rPr lang="en-US" sz="4000" b="1" dirty="0">
                          <a:solidFill>
                            <a:srgbClr val="009EC0"/>
                          </a:solidFill>
                          <a:effectLst/>
                          <a:latin typeface="+mj-lt"/>
                        </a:rPr>
                        <a:t>Athenians</a:t>
                      </a:r>
                    </a:p>
                  </a:txBody>
                  <a:tcPr marL="182880" marR="182880" marT="63500" marB="63500" anchor="b">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4000" b="1" dirty="0">
                          <a:solidFill>
                            <a:schemeClr val="tx1"/>
                          </a:solidFill>
                          <a:effectLst/>
                          <a:latin typeface="+mj-lt"/>
                        </a:rPr>
                        <a:t>Paul</a:t>
                      </a:r>
                    </a:p>
                  </a:txBody>
                  <a:tcPr marL="182880" marR="182880" marT="63500" marB="63500" anchor="b">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136906228"/>
                  </a:ext>
                </a:extLst>
              </a:tr>
              <a:tr h="826506">
                <a:tc>
                  <a:txBody>
                    <a:bodyPr/>
                    <a:lstStyle/>
                    <a:p>
                      <a:pPr algn="r" rtl="0" fontAlgn="t">
                        <a:spcBef>
                          <a:spcPts val="0"/>
                        </a:spcBef>
                        <a:spcAft>
                          <a:spcPts val="0"/>
                        </a:spcAft>
                      </a:pPr>
                      <a:r>
                        <a:rPr lang="en-US" sz="2400" b="0" i="0" u="none" strike="noStrike" dirty="0">
                          <a:solidFill>
                            <a:srgbClr val="009EC0"/>
                          </a:solidFill>
                          <a:effectLst/>
                          <a:latin typeface="+mj-lt"/>
                        </a:rPr>
                        <a:t>A special day</a:t>
                      </a:r>
                      <a:endParaRPr lang="en-US" sz="2400" b="0" dirty="0">
                        <a:solidFill>
                          <a:srgbClr val="009EC0"/>
                        </a:solidFill>
                        <a:effectLst/>
                        <a:latin typeface="+mj-lt"/>
                      </a:endParaRP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Mankind’s seasons are set by God (17:25)</a:t>
                      </a:r>
                      <a:endParaRPr lang="en-US" sz="2400" dirty="0">
                        <a:solidFill>
                          <a:schemeClr val="tx1"/>
                        </a:solidFill>
                        <a:effectLst/>
                        <a:latin typeface="+mj-lt"/>
                      </a:endParaRP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592000535"/>
                  </a:ext>
                </a:extLst>
              </a:tr>
              <a:tr h="834461">
                <a:tc>
                  <a:txBody>
                    <a:bodyPr/>
                    <a:lstStyle/>
                    <a:p>
                      <a:pPr algn="r" rtl="0" fontAlgn="t">
                        <a:spcBef>
                          <a:spcPts val="0"/>
                        </a:spcBef>
                        <a:spcAft>
                          <a:spcPts val="0"/>
                        </a:spcAft>
                      </a:pPr>
                      <a:r>
                        <a:rPr lang="en-US" sz="2400" b="0" i="0" u="none" strike="noStrike" dirty="0">
                          <a:solidFill>
                            <a:srgbClr val="009EC0"/>
                          </a:solidFill>
                          <a:effectLst/>
                          <a:latin typeface="+mj-lt"/>
                        </a:rPr>
                        <a:t>Temple</a:t>
                      </a:r>
                      <a:endParaRPr lang="en-US" sz="2400" b="0" dirty="0">
                        <a:solidFill>
                          <a:srgbClr val="009EC0"/>
                        </a:solidFill>
                        <a:effectLst/>
                        <a:latin typeface="+mj-lt"/>
                      </a:endParaRP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You dwell in him (17:28)</a:t>
                      </a:r>
                      <a:endParaRPr lang="en-US" sz="2400" dirty="0">
                        <a:solidFill>
                          <a:schemeClr val="tx1"/>
                        </a:solidFill>
                        <a:effectLst/>
                        <a:latin typeface="+mj-lt"/>
                      </a:endParaRP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2330484482"/>
                  </a:ext>
                </a:extLst>
              </a:tr>
              <a:tr h="1130798">
                <a:tc>
                  <a:txBody>
                    <a:bodyPr/>
                    <a:lstStyle/>
                    <a:p>
                      <a:pPr algn="r" rtl="0" fontAlgn="t">
                        <a:spcBef>
                          <a:spcPts val="0"/>
                        </a:spcBef>
                        <a:spcAft>
                          <a:spcPts val="0"/>
                        </a:spcAft>
                      </a:pPr>
                      <a:r>
                        <a:rPr lang="en-US" sz="2400" b="0" i="0" u="none" strike="noStrike" dirty="0">
                          <a:solidFill>
                            <a:srgbClr val="009EC0"/>
                          </a:solidFill>
                          <a:effectLst/>
                          <a:latin typeface="+mj-lt"/>
                        </a:rPr>
                        <a:t>Introducing a new God </a:t>
                      </a:r>
                      <a:endParaRPr lang="en-US" sz="2400" b="0" dirty="0">
                        <a:solidFill>
                          <a:srgbClr val="009EC0"/>
                        </a:solidFill>
                        <a:effectLst/>
                        <a:latin typeface="+mj-lt"/>
                      </a:endParaRP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Not a new God, and you need to be introduced to him (17:30)</a:t>
                      </a:r>
                      <a:endParaRPr lang="en-US" sz="2400" dirty="0">
                        <a:solidFill>
                          <a:schemeClr val="tx1"/>
                        </a:solidFill>
                        <a:effectLst/>
                        <a:latin typeface="+mj-lt"/>
                      </a:endParaRP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564031315"/>
                  </a:ext>
                </a:extLst>
              </a:tr>
              <a:tr h="877531">
                <a:tc>
                  <a:txBody>
                    <a:bodyPr/>
                    <a:lstStyle/>
                    <a:p>
                      <a:pPr algn="r" rtl="0" fontAlgn="t">
                        <a:spcBef>
                          <a:spcPts val="0"/>
                        </a:spcBef>
                        <a:spcAft>
                          <a:spcPts val="0"/>
                        </a:spcAft>
                      </a:pPr>
                      <a:r>
                        <a:rPr lang="en-US" sz="2400" b="0" dirty="0">
                          <a:solidFill>
                            <a:srgbClr val="009EC0"/>
                          </a:solidFill>
                          <a:effectLst/>
                          <a:latin typeface="+mj-lt"/>
                        </a:rPr>
                        <a:t>They are the judge</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dirty="0">
                          <a:solidFill>
                            <a:schemeClr val="tx1"/>
                          </a:solidFill>
                          <a:effectLst/>
                          <a:latin typeface="+mj-lt"/>
                        </a:rPr>
                        <a:t>God judges you (17:31)</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045623234"/>
                  </a:ext>
                </a:extLst>
              </a:tr>
            </a:tbl>
          </a:graphicData>
        </a:graphic>
      </p:graphicFrame>
      <p:sp>
        <p:nvSpPr>
          <p:cNvPr id="9" name="Rectangle 8">
            <a:extLst>
              <a:ext uri="{FF2B5EF4-FFF2-40B4-BE49-F238E27FC236}">
                <a16:creationId xmlns:a16="http://schemas.microsoft.com/office/drawing/2014/main" id="{66C9EDE8-8CB9-5A4B-9D1C-B2CF228A626F}"/>
              </a:ext>
            </a:extLst>
          </p:cNvPr>
          <p:cNvSpPr/>
          <p:nvPr/>
        </p:nvSpPr>
        <p:spPr>
          <a:xfrm>
            <a:off x="0" y="1447799"/>
            <a:ext cx="9144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F7BE07-B3A8-D644-B3F0-08C7BA9F2D90}"/>
              </a:ext>
            </a:extLst>
          </p:cNvPr>
          <p:cNvSpPr/>
          <p:nvPr/>
        </p:nvSpPr>
        <p:spPr>
          <a:xfrm>
            <a:off x="0" y="2133600"/>
            <a:ext cx="9144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743330-320C-224E-B7CE-8BDC286ABA68}"/>
              </a:ext>
            </a:extLst>
          </p:cNvPr>
          <p:cNvSpPr/>
          <p:nvPr/>
        </p:nvSpPr>
        <p:spPr>
          <a:xfrm>
            <a:off x="0" y="2895599"/>
            <a:ext cx="9144000" cy="1066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A9670C-9374-AD45-83DF-16B055D1EE6C}"/>
              </a:ext>
            </a:extLst>
          </p:cNvPr>
          <p:cNvSpPr/>
          <p:nvPr/>
        </p:nvSpPr>
        <p:spPr>
          <a:xfrm>
            <a:off x="0" y="3962399"/>
            <a:ext cx="9144000" cy="1066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250"/>
                                        <p:tgtEl>
                                          <p:spTgt spid="12"/>
                                        </p:tgtEl>
                                      </p:cBhvr>
                                    </p:animEffect>
                                    <p:set>
                                      <p:cBhvr>
                                        <p:cTn id="22"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536" b="1053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93209"/>
          </a:xfrm>
          <a:prstGeom prst="rect">
            <a:avLst/>
          </a:prstGeom>
          <a:noFill/>
        </p:spPr>
        <p:txBody>
          <a:bodyPr wrap="square" rtlCol="0">
            <a:spAutoFit/>
          </a:bodyPr>
          <a:lstStyle/>
          <a:p>
            <a:r>
              <a:rPr lang="en-US" sz="2600" dirty="0"/>
              <a:t>“Thee it is meet that mortals should invoke,</a:t>
            </a:r>
            <a:br>
              <a:rPr lang="en-US" sz="2600" dirty="0"/>
            </a:br>
            <a:r>
              <a:rPr lang="en-US" sz="2600" dirty="0"/>
              <a:t>For </a:t>
            </a:r>
            <a:r>
              <a:rPr lang="en-US" sz="2600" b="1" dirty="0">
                <a:highlight>
                  <a:srgbClr val="C00002"/>
                </a:highlight>
              </a:rPr>
              <a:t>we Thine offspring are</a:t>
            </a:r>
            <a:r>
              <a:rPr lang="en-US" sz="2600" dirty="0"/>
              <a:t>, and sole of all</a:t>
            </a:r>
            <a:br>
              <a:rPr lang="en-US" sz="2600" dirty="0"/>
            </a:br>
            <a:r>
              <a:rPr lang="en-US" sz="2600" dirty="0"/>
              <a:t>Created things that live and move on earth</a:t>
            </a:r>
            <a:br>
              <a:rPr lang="en-US" sz="2600" dirty="0"/>
            </a:br>
            <a:r>
              <a:rPr lang="en-US" sz="2600" dirty="0"/>
              <a:t>Receive from thee the image of the One.”</a:t>
            </a:r>
            <a:endParaRPr lang="en-US" sz="26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CLEANTHES OF ASSOS</a:t>
            </a:r>
            <a:br>
              <a:rPr lang="en-US" sz="2000" b="1" dirty="0">
                <a:solidFill>
                  <a:schemeClr val="tx1"/>
                </a:solidFill>
              </a:rPr>
            </a:br>
            <a:r>
              <a:rPr lang="en-US" sz="2000" i="1" dirty="0">
                <a:solidFill>
                  <a:schemeClr val="tx1"/>
                </a:solidFill>
              </a:rPr>
              <a:t>Hymn to Zeus (translated by E. H. Blakeney)</a:t>
            </a:r>
          </a:p>
        </p:txBody>
      </p:sp>
    </p:spTree>
    <p:extLst>
      <p:ext uri="{BB962C8B-B14F-4D97-AF65-F5344CB8AC3E}">
        <p14:creationId xmlns:p14="http://schemas.microsoft.com/office/powerpoint/2010/main" val="393321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1111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536" b="1053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23987"/>
          </a:xfrm>
          <a:prstGeom prst="rect">
            <a:avLst/>
          </a:prstGeom>
          <a:noFill/>
        </p:spPr>
        <p:txBody>
          <a:bodyPr wrap="square" rtlCol="0">
            <a:spAutoFit/>
          </a:bodyPr>
          <a:lstStyle/>
          <a:p>
            <a:r>
              <a:rPr lang="en-US" sz="2100" dirty="0"/>
              <a:t>“How great Thou art,</a:t>
            </a:r>
            <a:br>
              <a:rPr lang="en-US" sz="2100" dirty="0"/>
            </a:br>
            <a:r>
              <a:rPr lang="en-US" sz="2100" dirty="0"/>
              <a:t>The Lord supreme for ever and for aye!</a:t>
            </a:r>
            <a:br>
              <a:rPr lang="en-US" sz="2100" dirty="0"/>
            </a:br>
            <a:r>
              <a:rPr lang="en-US" sz="2100" dirty="0"/>
              <a:t>No work is wrought apart from Thee, O God,</a:t>
            </a:r>
            <a:br>
              <a:rPr lang="en-US" sz="2100" dirty="0"/>
            </a:br>
            <a:r>
              <a:rPr lang="en-US" sz="2100" dirty="0"/>
              <a:t>Or in the world, or in the heaven above,</a:t>
            </a:r>
            <a:br>
              <a:rPr lang="en-US" sz="2100" dirty="0"/>
            </a:br>
            <a:r>
              <a:rPr lang="en-US" sz="2100" dirty="0"/>
              <a:t>Or on the deep, save only what is done</a:t>
            </a:r>
            <a:br>
              <a:rPr lang="en-US" sz="2100" dirty="0"/>
            </a:br>
            <a:r>
              <a:rPr lang="en-US" sz="2100" dirty="0"/>
              <a:t>By sinners in their folly.”</a:t>
            </a:r>
            <a:endParaRPr lang="en-US" sz="2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CLEANTHES OF ASSOS</a:t>
            </a:r>
            <a:br>
              <a:rPr lang="en-US" sz="2000" b="1" dirty="0">
                <a:solidFill>
                  <a:schemeClr val="tx1"/>
                </a:solidFill>
              </a:rPr>
            </a:br>
            <a:r>
              <a:rPr lang="en-US" sz="2000" i="1" dirty="0">
                <a:solidFill>
                  <a:schemeClr val="tx1"/>
                </a:solidFill>
              </a:rPr>
              <a:t>Hymn to Zeus (translated by E. H. Blakeney)</a:t>
            </a:r>
          </a:p>
        </p:txBody>
      </p:sp>
    </p:spTree>
    <p:extLst>
      <p:ext uri="{BB962C8B-B14F-4D97-AF65-F5344CB8AC3E}">
        <p14:creationId xmlns:p14="http://schemas.microsoft.com/office/powerpoint/2010/main" val="379360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1"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nodePh="1">
                                  <p:stCondLst>
                                    <p:cond delay="0"/>
                                  </p:stCondLst>
                                  <p:endCondLst>
                                    <p:cond evt="begin" delay="0">
                                      <p:tn val="10"/>
                                    </p:cond>
                                  </p:endCondLst>
                                  <p:childTnLst>
                                    <p:animMotion origin="layout" path="M 0.04236 -7.40741E-7 L -8.33333E-7 -7.40741E-7 " pathEditMode="relative" rAng="0" ptsTypes="AA">
                                      <p:cBhvr>
                                        <p:cTn id="11" dur="300" fill="hold"/>
                                        <p:tgtEl>
                                          <p:spTgt spid="5"/>
                                        </p:tgtEl>
                                        <p:attrNameLst>
                                          <p:attrName>ppt_x</p:attrName>
                                          <p:attrName>ppt_y</p:attrName>
                                        </p:attrNameLst>
                                      </p:cBhvr>
                                      <p:rCtr x="-2118" y="0"/>
                                    </p:animMotion>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childTnLst>
                                </p:cTn>
                              </p:par>
                              <p:par>
                                <p:cTn id="16" presetID="0" presetClass="path" presetSubtype="0" accel="50000" decel="50000" fill="hold" grpId="1" nodeType="withEffect">
                                  <p:stCondLst>
                                    <p:cond delay="0"/>
                                  </p:stCondLst>
                                  <p:childTnLst>
                                    <p:animMotion origin="layout" path="M -1.38889E-6 0.0169 L -1.38889E-6 0 " pathEditMode="relative" rAng="0" ptsTypes="AA">
                                      <p:cBhvr>
                                        <p:cTn id="17"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8" grpId="0"/>
      <p:bldP spid="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4789" b="1478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123658"/>
          </a:xfrm>
          <a:prstGeom prst="rect">
            <a:avLst/>
          </a:prstGeom>
          <a:noFill/>
        </p:spPr>
        <p:txBody>
          <a:bodyPr wrap="square" rtlCol="0">
            <a:spAutoFit/>
          </a:bodyPr>
          <a:lstStyle/>
          <a:p>
            <a:r>
              <a:rPr lang="en-US" sz="4400" dirty="0"/>
              <a:t>“God had no need of human resources”</a:t>
            </a:r>
            <a:endParaRPr lang="en-US" sz="4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PHILODEMUS</a:t>
            </a:r>
            <a:br>
              <a:rPr lang="en-US" sz="2000" b="1" dirty="0">
                <a:solidFill>
                  <a:schemeClr val="tx1"/>
                </a:solidFill>
              </a:rPr>
            </a:br>
            <a:r>
              <a:rPr lang="en-US" sz="2000" i="1" dirty="0">
                <a:solidFill>
                  <a:schemeClr val="tx1"/>
                </a:solidFill>
              </a:rPr>
              <a:t>On Piety, </a:t>
            </a:r>
            <a:r>
              <a:rPr lang="en-US" sz="2000" i="1" dirty="0" err="1">
                <a:solidFill>
                  <a:schemeClr val="tx1"/>
                </a:solidFill>
              </a:rPr>
              <a:t>fr</a:t>
            </a:r>
            <a:r>
              <a:rPr lang="en-US" sz="2000" i="1" dirty="0">
                <a:solidFill>
                  <a:schemeClr val="tx1"/>
                </a:solidFill>
              </a:rPr>
              <a:t> 38</a:t>
            </a:r>
          </a:p>
        </p:txBody>
      </p:sp>
    </p:spTree>
    <p:extLst>
      <p:ext uri="{BB962C8B-B14F-4D97-AF65-F5344CB8AC3E}">
        <p14:creationId xmlns:p14="http://schemas.microsoft.com/office/powerpoint/2010/main" val="32101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0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275" b="14275"/>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2700" dirty="0"/>
              <a:t>“first they prove that the gods exist; next they explain their nature; then they show that the world is governed by them; and lastly that they care for the fortunes of mankind.”</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BALBUS</a:t>
            </a:r>
            <a:br>
              <a:rPr lang="en-US" sz="2000" b="1" dirty="0">
                <a:solidFill>
                  <a:schemeClr val="tx1"/>
                </a:solidFill>
              </a:rPr>
            </a:br>
            <a:r>
              <a:rPr lang="pt-BR" sz="2000" i="1" dirty="0">
                <a:solidFill>
                  <a:schemeClr val="tx1"/>
                </a:solidFill>
              </a:rPr>
              <a:t>Cicero, De Natura Deorum, II.3</a:t>
            </a:r>
            <a:endParaRPr lang="en-US" sz="2000" i="1" dirty="0">
              <a:solidFill>
                <a:schemeClr val="tx1"/>
              </a:solidFill>
            </a:endParaRPr>
          </a:p>
        </p:txBody>
      </p:sp>
    </p:spTree>
    <p:extLst>
      <p:ext uri="{BB962C8B-B14F-4D97-AF65-F5344CB8AC3E}">
        <p14:creationId xmlns:p14="http://schemas.microsoft.com/office/powerpoint/2010/main" val="362167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7.40741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395372030"/>
              </p:ext>
            </p:extLst>
          </p:nvPr>
        </p:nvGraphicFramePr>
        <p:xfrm>
          <a:off x="114300" y="533400"/>
          <a:ext cx="8915400" cy="4118346"/>
        </p:xfrm>
        <a:graphic>
          <a:graphicData uri="http://schemas.openxmlformats.org/drawingml/2006/table">
            <a:tbl>
              <a:tblPr firstRow="1" bandRow="1">
                <a:tableStyleId>{2D5ABB26-0587-4C30-8999-92F81FD0307C}</a:tableStyleId>
              </a:tblPr>
              <a:tblGrid>
                <a:gridCol w="3352800">
                  <a:extLst>
                    <a:ext uri="{9D8B030D-6E8A-4147-A177-3AD203B41FA5}">
                      <a16:colId xmlns:a16="http://schemas.microsoft.com/office/drawing/2014/main" val="3623029985"/>
                    </a:ext>
                  </a:extLst>
                </a:gridCol>
                <a:gridCol w="5562600">
                  <a:extLst>
                    <a:ext uri="{9D8B030D-6E8A-4147-A177-3AD203B41FA5}">
                      <a16:colId xmlns:a16="http://schemas.microsoft.com/office/drawing/2014/main" val="4294323797"/>
                    </a:ext>
                  </a:extLst>
                </a:gridCol>
              </a:tblGrid>
              <a:tr h="826506">
                <a:tc>
                  <a:txBody>
                    <a:bodyPr/>
                    <a:lstStyle/>
                    <a:p>
                      <a:pPr algn="r" rtl="0" fontAlgn="t">
                        <a:spcBef>
                          <a:spcPts val="0"/>
                        </a:spcBef>
                        <a:spcAft>
                          <a:spcPts val="0"/>
                        </a:spcAft>
                      </a:pPr>
                      <a:r>
                        <a:rPr lang="en-US" sz="4000" b="1" dirty="0" err="1">
                          <a:solidFill>
                            <a:srgbClr val="009EC0"/>
                          </a:solidFill>
                          <a:effectLst/>
                          <a:latin typeface="+mj-lt"/>
                        </a:rPr>
                        <a:t>Balbus</a:t>
                      </a:r>
                      <a:endParaRPr lang="en-US" sz="4000" b="1" dirty="0">
                        <a:solidFill>
                          <a:srgbClr val="009EC0"/>
                        </a:solidFill>
                        <a:effectLst/>
                        <a:latin typeface="+mj-lt"/>
                      </a:endParaRPr>
                    </a:p>
                  </a:txBody>
                  <a:tcPr marL="182880" marR="182880" marT="63500" marB="63500" anchor="b">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4000" b="1" dirty="0">
                          <a:solidFill>
                            <a:schemeClr val="tx1"/>
                          </a:solidFill>
                          <a:effectLst/>
                          <a:latin typeface="+mj-lt"/>
                        </a:rPr>
                        <a:t>Paul</a:t>
                      </a:r>
                    </a:p>
                  </a:txBody>
                  <a:tcPr marL="182880" marR="182880" marT="63500" marB="63500" anchor="b">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136906228"/>
                  </a:ext>
                </a:extLst>
              </a:tr>
              <a:tr h="826506">
                <a:tc>
                  <a:txBody>
                    <a:bodyPr/>
                    <a:lstStyle/>
                    <a:p>
                      <a:pPr algn="r" rtl="0" fontAlgn="t">
                        <a:spcBef>
                          <a:spcPts val="0"/>
                        </a:spcBef>
                        <a:spcAft>
                          <a:spcPts val="0"/>
                        </a:spcAft>
                      </a:pPr>
                      <a:r>
                        <a:rPr lang="en-US" sz="2400" b="0" i="0" u="none" strike="noStrike" dirty="0">
                          <a:solidFill>
                            <a:srgbClr val="009EC0"/>
                          </a:solidFill>
                          <a:effectLst/>
                          <a:latin typeface="+mj-lt"/>
                        </a:rPr>
                        <a:t>God exists</a:t>
                      </a:r>
                      <a:endParaRPr lang="en-US" sz="2400" b="0" dirty="0">
                        <a:solidFill>
                          <a:srgbClr val="009EC0"/>
                        </a:solidFill>
                        <a:effectLst/>
                        <a:latin typeface="+mj-lt"/>
                      </a:endParaRPr>
                    </a:p>
                  </a:txBody>
                  <a:tcPr marL="182880" marR="182880" marT="182880" marB="18288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a:t>
                      </a:r>
                      <a:r>
                        <a:rPr lang="en-US" sz="2400" dirty="0"/>
                        <a:t>made the world and everything in it…</a:t>
                      </a:r>
                      <a:r>
                        <a:rPr lang="en-US" sz="2400" b="0" i="0" u="none" strike="noStrike" dirty="0">
                          <a:solidFill>
                            <a:schemeClr val="tx1"/>
                          </a:solidFill>
                          <a:effectLst/>
                          <a:latin typeface="+mj-lt"/>
                        </a:rPr>
                        <a:t>” (17:24a)</a:t>
                      </a:r>
                      <a:endParaRPr lang="en-US" sz="2400" dirty="0">
                        <a:solidFill>
                          <a:schemeClr val="tx1"/>
                        </a:solidFill>
                        <a:effectLst/>
                        <a:latin typeface="+mj-lt"/>
                      </a:endParaRPr>
                    </a:p>
                  </a:txBody>
                  <a:tcPr marL="182880" marR="182880" marT="182880" marB="18288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592000535"/>
                  </a:ext>
                </a:extLst>
              </a:tr>
              <a:tr h="834461">
                <a:tc>
                  <a:txBody>
                    <a:bodyPr/>
                    <a:lstStyle/>
                    <a:p>
                      <a:pPr algn="r" rtl="0" fontAlgn="t">
                        <a:spcBef>
                          <a:spcPts val="0"/>
                        </a:spcBef>
                        <a:spcAft>
                          <a:spcPts val="0"/>
                        </a:spcAft>
                      </a:pPr>
                      <a:r>
                        <a:rPr lang="en-US" sz="2400" b="0" i="0" u="none" strike="noStrike" dirty="0">
                          <a:solidFill>
                            <a:srgbClr val="009EC0"/>
                          </a:solidFill>
                          <a:effectLst/>
                          <a:latin typeface="+mj-lt"/>
                        </a:rPr>
                        <a:t>World is governed by them</a:t>
                      </a:r>
                      <a:endParaRPr lang="en-US" sz="2400" b="0" dirty="0">
                        <a:solidFill>
                          <a:srgbClr val="009EC0"/>
                        </a:solidFill>
                        <a:effectLst/>
                        <a:latin typeface="+mj-lt"/>
                      </a:endParaRPr>
                    </a:p>
                  </a:txBody>
                  <a:tcPr marL="182880" marR="182880" marT="182880" marB="18288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a:t>
                      </a:r>
                      <a:r>
                        <a:rPr lang="en-US" sz="2400" dirty="0"/>
                        <a:t>He Himself gives all men life and breath and everything else</a:t>
                      </a:r>
                      <a:r>
                        <a:rPr lang="en-US" sz="2400" b="0" i="0" u="none" strike="noStrike" dirty="0">
                          <a:solidFill>
                            <a:schemeClr val="tx1"/>
                          </a:solidFill>
                          <a:effectLst/>
                          <a:latin typeface="+mj-lt"/>
                        </a:rPr>
                        <a:t>” (17:25b)</a:t>
                      </a:r>
                      <a:endParaRPr lang="en-US" sz="2400" dirty="0">
                        <a:solidFill>
                          <a:schemeClr val="tx1"/>
                        </a:solidFill>
                        <a:effectLst/>
                        <a:latin typeface="+mj-lt"/>
                      </a:endParaRPr>
                    </a:p>
                  </a:txBody>
                  <a:tcPr marL="182880" marR="182880" marT="182880" marB="18288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2330484482"/>
                  </a:ext>
                </a:extLst>
              </a:tr>
              <a:tr h="885454">
                <a:tc>
                  <a:txBody>
                    <a:bodyPr/>
                    <a:lstStyle/>
                    <a:p>
                      <a:pPr algn="r" rtl="0" fontAlgn="t">
                        <a:spcBef>
                          <a:spcPts val="0"/>
                        </a:spcBef>
                        <a:spcAft>
                          <a:spcPts val="0"/>
                        </a:spcAft>
                      </a:pPr>
                      <a:r>
                        <a:rPr lang="en-US" sz="2400" b="0" i="0" u="none" strike="noStrike" dirty="0">
                          <a:solidFill>
                            <a:srgbClr val="009EC0"/>
                          </a:solidFill>
                          <a:effectLst/>
                          <a:latin typeface="+mj-lt"/>
                        </a:rPr>
                        <a:t>Cares for the fortunes of mankind</a:t>
                      </a:r>
                      <a:endParaRPr lang="en-US" sz="2400" b="0" dirty="0">
                        <a:solidFill>
                          <a:srgbClr val="009EC0"/>
                        </a:solidFill>
                        <a:effectLst/>
                        <a:latin typeface="+mj-lt"/>
                      </a:endParaRPr>
                    </a:p>
                  </a:txBody>
                  <a:tcPr marL="182880" marR="182880" marT="182880" marB="18288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a:t>
                      </a:r>
                      <a:r>
                        <a:rPr lang="en-US" sz="2400" dirty="0"/>
                        <a:t>determined their appointed times and the boundaries of their lands</a:t>
                      </a:r>
                      <a:r>
                        <a:rPr lang="en-US" sz="2400" b="0" i="0" u="none" strike="noStrike" dirty="0">
                          <a:solidFill>
                            <a:schemeClr val="tx1"/>
                          </a:solidFill>
                          <a:effectLst/>
                          <a:latin typeface="+mj-lt"/>
                        </a:rPr>
                        <a:t>” (17:26)</a:t>
                      </a:r>
                      <a:endParaRPr lang="en-US" sz="2400" dirty="0">
                        <a:solidFill>
                          <a:schemeClr val="tx1"/>
                        </a:solidFill>
                        <a:effectLst/>
                        <a:latin typeface="+mj-lt"/>
                      </a:endParaRPr>
                    </a:p>
                  </a:txBody>
                  <a:tcPr marL="182880" marR="182880" marT="182880" marB="18288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564031315"/>
                  </a:ext>
                </a:extLst>
              </a:tr>
            </a:tbl>
          </a:graphicData>
        </a:graphic>
      </p:graphicFrame>
      <p:sp>
        <p:nvSpPr>
          <p:cNvPr id="9" name="Rectangle 8">
            <a:extLst>
              <a:ext uri="{FF2B5EF4-FFF2-40B4-BE49-F238E27FC236}">
                <a16:creationId xmlns:a16="http://schemas.microsoft.com/office/drawing/2014/main" id="{66C9EDE8-8CB9-5A4B-9D1C-B2CF228A626F}"/>
              </a:ext>
            </a:extLst>
          </p:cNvPr>
          <p:cNvSpPr/>
          <p:nvPr/>
        </p:nvSpPr>
        <p:spPr>
          <a:xfrm>
            <a:off x="-4755" y="1447800"/>
            <a:ext cx="9144000" cy="989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F7BE07-B3A8-D644-B3F0-08C7BA9F2D90}"/>
              </a:ext>
            </a:extLst>
          </p:cNvPr>
          <p:cNvSpPr/>
          <p:nvPr/>
        </p:nvSpPr>
        <p:spPr>
          <a:xfrm>
            <a:off x="-1" y="2438400"/>
            <a:ext cx="9120811" cy="114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743330-320C-224E-B7CE-8BDC286ABA68}"/>
              </a:ext>
            </a:extLst>
          </p:cNvPr>
          <p:cNvSpPr/>
          <p:nvPr/>
        </p:nvSpPr>
        <p:spPr>
          <a:xfrm>
            <a:off x="76200" y="3583435"/>
            <a:ext cx="9049364" cy="1066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60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List out ways in which Paul adjusted his approach for the Athenians.</a:t>
            </a:r>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43711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“First believe that God is living, immortal and blessed”</a:t>
            </a:r>
            <a:br>
              <a:rPr lang="en-US" dirty="0"/>
            </a:br>
            <a:endParaRPr lang="en-US" dirty="0"/>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fontScale="92500"/>
          </a:bodyPr>
          <a:lstStyle/>
          <a:p>
            <a:pPr algn="l"/>
            <a:r>
              <a:rPr lang="en-US" sz="4400" cap="all" dirty="0">
                <a:solidFill>
                  <a:srgbClr val="009EC0"/>
                </a:solidFill>
              </a:rPr>
              <a:t>Epicurus (in a letter to </a:t>
            </a:r>
            <a:r>
              <a:rPr lang="en-US" sz="4400" cap="all" dirty="0" err="1">
                <a:solidFill>
                  <a:srgbClr val="009EC0"/>
                </a:solidFill>
              </a:rPr>
              <a:t>Menoeceus</a:t>
            </a:r>
            <a:r>
              <a:rPr lang="en-US" sz="4400" cap="all" dirty="0">
                <a:solidFill>
                  <a:srgbClr val="009EC0"/>
                </a:solidFill>
              </a:rPr>
              <a:t>)</a:t>
            </a:r>
            <a:br>
              <a:rPr lang="en-US" sz="4400" dirty="0">
                <a:solidFill>
                  <a:srgbClr val="009EC0"/>
                </a:solidFill>
              </a:rPr>
            </a:br>
            <a:r>
              <a:rPr lang="en-US" sz="4400" b="0" i="1" dirty="0">
                <a:solidFill>
                  <a:srgbClr val="009EC0"/>
                </a:solidFill>
              </a:rPr>
              <a:t>Lives of Eminent Philosophers, 10.123</a:t>
            </a:r>
          </a:p>
        </p:txBody>
      </p:sp>
      <p:grpSp>
        <p:nvGrpSpPr>
          <p:cNvPr id="21" name="Group 20">
            <a:extLst>
              <a:ext uri="{FF2B5EF4-FFF2-40B4-BE49-F238E27FC236}">
                <a16:creationId xmlns:a16="http://schemas.microsoft.com/office/drawing/2014/main" id="{6C730A8A-A2B3-2041-976E-7E013CC72704}"/>
              </a:ext>
            </a:extLst>
          </p:cNvPr>
          <p:cNvGrpSpPr/>
          <p:nvPr/>
        </p:nvGrpSpPr>
        <p:grpSpPr>
          <a:xfrm>
            <a:off x="4948090" y="1030742"/>
            <a:ext cx="3662510" cy="1788659"/>
            <a:chOff x="5334634" y="1030742"/>
            <a:chExt cx="3662510" cy="1788659"/>
          </a:xfrm>
        </p:grpSpPr>
        <p:sp>
          <p:nvSpPr>
            <p:cNvPr id="10" name="Oval 9">
              <a:extLst>
                <a:ext uri="{FF2B5EF4-FFF2-40B4-BE49-F238E27FC236}">
                  <a16:creationId xmlns:a16="http://schemas.microsoft.com/office/drawing/2014/main" id="{213875EA-BB63-404F-96B0-2C8CFF68DEBF}"/>
                </a:ext>
              </a:extLst>
            </p:cNvPr>
            <p:cNvSpPr/>
            <p:nvPr/>
          </p:nvSpPr>
          <p:spPr>
            <a:xfrm>
              <a:off x="6096001" y="2057401"/>
              <a:ext cx="1572064" cy="762000"/>
            </a:xfrm>
            <a:custGeom>
              <a:avLst/>
              <a:gdLst>
                <a:gd name="connsiteX0" fmla="*/ 0 w 1572064"/>
                <a:gd name="connsiteY0" fmla="*/ 381000 h 762000"/>
                <a:gd name="connsiteX1" fmla="*/ 786032 w 1572064"/>
                <a:gd name="connsiteY1" fmla="*/ 0 h 762000"/>
                <a:gd name="connsiteX2" fmla="*/ 1572064 w 1572064"/>
                <a:gd name="connsiteY2" fmla="*/ 381000 h 762000"/>
                <a:gd name="connsiteX3" fmla="*/ 786032 w 1572064"/>
                <a:gd name="connsiteY3" fmla="*/ 762000 h 762000"/>
                <a:gd name="connsiteX4" fmla="*/ 0 w 1572064"/>
                <a:gd name="connsiteY4" fmla="*/ 381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064" h="762000" extrusionOk="0">
                  <a:moveTo>
                    <a:pt x="0" y="381000"/>
                  </a:moveTo>
                  <a:cubicBezTo>
                    <a:pt x="-87775" y="116438"/>
                    <a:pt x="282197" y="26168"/>
                    <a:pt x="786032" y="0"/>
                  </a:cubicBezTo>
                  <a:cubicBezTo>
                    <a:pt x="1280844" y="12779"/>
                    <a:pt x="1528989" y="171950"/>
                    <a:pt x="1572064" y="381000"/>
                  </a:cubicBezTo>
                  <a:cubicBezTo>
                    <a:pt x="1518445" y="643782"/>
                    <a:pt x="1213110" y="800884"/>
                    <a:pt x="786032" y="762000"/>
                  </a:cubicBezTo>
                  <a:cubicBezTo>
                    <a:pt x="317444" y="743138"/>
                    <a:pt x="13438" y="597841"/>
                    <a:pt x="0" y="381000"/>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28C343-0B44-EA43-9330-84E78DBA1765}"/>
                </a:ext>
              </a:extLst>
            </p:cNvPr>
            <p:cNvSpPr txBox="1"/>
            <p:nvPr/>
          </p:nvSpPr>
          <p:spPr>
            <a:xfrm>
              <a:off x="7514046" y="1030742"/>
              <a:ext cx="1483098" cy="400110"/>
            </a:xfrm>
            <a:prstGeom prst="rect">
              <a:avLst/>
            </a:prstGeom>
            <a:noFill/>
          </p:spPr>
          <p:txBody>
            <a:bodyPr wrap="none" rtlCol="0">
              <a:spAutoFit/>
            </a:bodyPr>
            <a:lstStyle/>
            <a:p>
              <a:r>
                <a:rPr lang="en-US" sz="2000" dirty="0">
                  <a:solidFill>
                    <a:srgbClr val="C00000"/>
                  </a:solidFill>
                  <a:latin typeface="Bradley Hand" pitchFamily="2" charset="77"/>
                  <a:ea typeface="Brush Script MT" panose="03060802040406070304" pitchFamily="66" charset="-122"/>
                  <a:cs typeface="Brush Script MT" panose="03060802040406070304" pitchFamily="66" charset="-122"/>
                </a:rPr>
                <a:t>1 Thess. 1:9</a:t>
              </a:r>
            </a:p>
          </p:txBody>
        </p:sp>
        <p:sp>
          <p:nvSpPr>
            <p:cNvPr id="12" name="Arc 11">
              <a:extLst>
                <a:ext uri="{FF2B5EF4-FFF2-40B4-BE49-F238E27FC236}">
                  <a16:creationId xmlns:a16="http://schemas.microsoft.com/office/drawing/2014/main" id="{DFECB0C4-9015-BC41-82AE-FA579C0CF375}"/>
                </a:ext>
              </a:extLst>
            </p:cNvPr>
            <p:cNvSpPr/>
            <p:nvPr/>
          </p:nvSpPr>
          <p:spPr>
            <a:xfrm rot="19252917" flipV="1">
              <a:off x="5334634" y="1489118"/>
              <a:ext cx="3541874" cy="762000"/>
            </a:xfrm>
            <a:prstGeom prst="arc">
              <a:avLst>
                <a:gd name="adj1" fmla="val 16464522"/>
                <a:gd name="adj2" fmla="val 20529920"/>
              </a:avLst>
            </a:prstGeom>
            <a:ln w="508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CE8604D-85AF-434D-9349-DFFCA4039703}"/>
              </a:ext>
            </a:extLst>
          </p:cNvPr>
          <p:cNvGrpSpPr/>
          <p:nvPr/>
        </p:nvGrpSpPr>
        <p:grpSpPr>
          <a:xfrm>
            <a:off x="3266772" y="2667000"/>
            <a:ext cx="3681064" cy="1981199"/>
            <a:chOff x="3653316" y="2667000"/>
            <a:chExt cx="3681064" cy="1981199"/>
          </a:xfrm>
        </p:grpSpPr>
        <p:sp>
          <p:nvSpPr>
            <p:cNvPr id="14" name="Oval 13">
              <a:extLst>
                <a:ext uri="{FF2B5EF4-FFF2-40B4-BE49-F238E27FC236}">
                  <a16:creationId xmlns:a16="http://schemas.microsoft.com/office/drawing/2014/main" id="{5E75B509-E280-0C48-98ED-343BED500CA7}"/>
                </a:ext>
              </a:extLst>
            </p:cNvPr>
            <p:cNvSpPr/>
            <p:nvPr/>
          </p:nvSpPr>
          <p:spPr>
            <a:xfrm>
              <a:off x="3653316" y="2667000"/>
              <a:ext cx="1831271" cy="818133"/>
            </a:xfrm>
            <a:custGeom>
              <a:avLst/>
              <a:gdLst>
                <a:gd name="connsiteX0" fmla="*/ 0 w 1831271"/>
                <a:gd name="connsiteY0" fmla="*/ 409067 h 818133"/>
                <a:gd name="connsiteX1" fmla="*/ 915636 w 1831271"/>
                <a:gd name="connsiteY1" fmla="*/ 0 h 818133"/>
                <a:gd name="connsiteX2" fmla="*/ 1831272 w 1831271"/>
                <a:gd name="connsiteY2" fmla="*/ 409067 h 818133"/>
                <a:gd name="connsiteX3" fmla="*/ 915636 w 1831271"/>
                <a:gd name="connsiteY3" fmla="*/ 818134 h 818133"/>
                <a:gd name="connsiteX4" fmla="*/ 0 w 1831271"/>
                <a:gd name="connsiteY4" fmla="*/ 409067 h 81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271" h="818133" extrusionOk="0">
                  <a:moveTo>
                    <a:pt x="0" y="409067"/>
                  </a:moveTo>
                  <a:cubicBezTo>
                    <a:pt x="-56231" y="148462"/>
                    <a:pt x="353921" y="21026"/>
                    <a:pt x="915636" y="0"/>
                  </a:cubicBezTo>
                  <a:cubicBezTo>
                    <a:pt x="1440655" y="4069"/>
                    <a:pt x="1773117" y="184995"/>
                    <a:pt x="1831272" y="409067"/>
                  </a:cubicBezTo>
                  <a:cubicBezTo>
                    <a:pt x="1780433" y="684635"/>
                    <a:pt x="1419045" y="830754"/>
                    <a:pt x="915636" y="818134"/>
                  </a:cubicBezTo>
                  <a:cubicBezTo>
                    <a:pt x="365496" y="793816"/>
                    <a:pt x="49782" y="658774"/>
                    <a:pt x="0" y="409067"/>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88672C58-7B09-9240-B9BB-CF924D9AE719}"/>
                </a:ext>
              </a:extLst>
            </p:cNvPr>
            <p:cNvSpPr/>
            <p:nvPr/>
          </p:nvSpPr>
          <p:spPr>
            <a:xfrm rot="12600000" flipV="1">
              <a:off x="3792506" y="3886199"/>
              <a:ext cx="3541874" cy="762000"/>
            </a:xfrm>
            <a:prstGeom prst="arc">
              <a:avLst>
                <a:gd name="adj1" fmla="val 16464522"/>
                <a:gd name="adj2" fmla="val 20555756"/>
              </a:avLst>
            </a:prstGeom>
            <a:ln w="508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2056EAE-4153-494A-9F8C-405BFBFDCA5F}"/>
                </a:ext>
              </a:extLst>
            </p:cNvPr>
            <p:cNvSpPr txBox="1"/>
            <p:nvPr/>
          </p:nvSpPr>
          <p:spPr>
            <a:xfrm>
              <a:off x="5181600" y="3946316"/>
              <a:ext cx="1460656" cy="400110"/>
            </a:xfrm>
            <a:prstGeom prst="rect">
              <a:avLst/>
            </a:prstGeom>
            <a:noFill/>
          </p:spPr>
          <p:txBody>
            <a:bodyPr wrap="none" rtlCol="0">
              <a:spAutoFit/>
            </a:bodyPr>
            <a:lstStyle/>
            <a:p>
              <a:r>
                <a:rPr lang="en-US" sz="2000" dirty="0">
                  <a:solidFill>
                    <a:srgbClr val="C00000"/>
                  </a:solidFill>
                  <a:latin typeface="Bradley Hand" pitchFamily="2" charset="77"/>
                  <a:ea typeface="Brush Script MT" panose="03060802040406070304" pitchFamily="66" charset="-122"/>
                  <a:cs typeface="Brush Script MT" panose="03060802040406070304" pitchFamily="66" charset="-122"/>
                </a:rPr>
                <a:t>1 Tim. 1:11</a:t>
              </a:r>
            </a:p>
          </p:txBody>
        </p:sp>
      </p:grpSp>
      <p:grpSp>
        <p:nvGrpSpPr>
          <p:cNvPr id="19" name="Group 18">
            <a:extLst>
              <a:ext uri="{FF2B5EF4-FFF2-40B4-BE49-F238E27FC236}">
                <a16:creationId xmlns:a16="http://schemas.microsoft.com/office/drawing/2014/main" id="{A1CA9FBB-F57A-394C-9DF9-F6ABFBC6B684}"/>
              </a:ext>
            </a:extLst>
          </p:cNvPr>
          <p:cNvGrpSpPr/>
          <p:nvPr/>
        </p:nvGrpSpPr>
        <p:grpSpPr>
          <a:xfrm>
            <a:off x="-414006" y="2749636"/>
            <a:ext cx="3541874" cy="1977790"/>
            <a:chOff x="-27462" y="2749636"/>
            <a:chExt cx="3541874" cy="1977790"/>
          </a:xfrm>
        </p:grpSpPr>
        <p:sp>
          <p:nvSpPr>
            <p:cNvPr id="13" name="Oval 12">
              <a:extLst>
                <a:ext uri="{FF2B5EF4-FFF2-40B4-BE49-F238E27FC236}">
                  <a16:creationId xmlns:a16="http://schemas.microsoft.com/office/drawing/2014/main" id="{6B020642-1C5E-3946-9E3F-7EF7A1EC45F5}"/>
                </a:ext>
              </a:extLst>
            </p:cNvPr>
            <p:cNvSpPr/>
            <p:nvPr/>
          </p:nvSpPr>
          <p:spPr>
            <a:xfrm>
              <a:off x="430696" y="2749636"/>
              <a:ext cx="2388704" cy="762000"/>
            </a:xfrm>
            <a:custGeom>
              <a:avLst/>
              <a:gdLst>
                <a:gd name="connsiteX0" fmla="*/ 0 w 2388704"/>
                <a:gd name="connsiteY0" fmla="*/ 381000 h 762000"/>
                <a:gd name="connsiteX1" fmla="*/ 1194352 w 2388704"/>
                <a:gd name="connsiteY1" fmla="*/ 0 h 762000"/>
                <a:gd name="connsiteX2" fmla="*/ 2388704 w 2388704"/>
                <a:gd name="connsiteY2" fmla="*/ 381000 h 762000"/>
                <a:gd name="connsiteX3" fmla="*/ 1194352 w 2388704"/>
                <a:gd name="connsiteY3" fmla="*/ 762000 h 762000"/>
                <a:gd name="connsiteX4" fmla="*/ 0 w 2388704"/>
                <a:gd name="connsiteY4" fmla="*/ 381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704" h="762000" extrusionOk="0">
                  <a:moveTo>
                    <a:pt x="0" y="381000"/>
                  </a:moveTo>
                  <a:cubicBezTo>
                    <a:pt x="-86752" y="117069"/>
                    <a:pt x="413791" y="45390"/>
                    <a:pt x="1194352" y="0"/>
                  </a:cubicBezTo>
                  <a:cubicBezTo>
                    <a:pt x="1914673" y="12779"/>
                    <a:pt x="2345629" y="171950"/>
                    <a:pt x="2388704" y="381000"/>
                  </a:cubicBezTo>
                  <a:cubicBezTo>
                    <a:pt x="2338316" y="640626"/>
                    <a:pt x="1837716" y="851862"/>
                    <a:pt x="1194352" y="762000"/>
                  </a:cubicBezTo>
                  <a:cubicBezTo>
                    <a:pt x="500255" y="743138"/>
                    <a:pt x="13438" y="597841"/>
                    <a:pt x="0" y="381000"/>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04112BDE-3DE6-9D49-B7D0-03766C410A9D}"/>
                </a:ext>
              </a:extLst>
            </p:cNvPr>
            <p:cNvSpPr/>
            <p:nvPr/>
          </p:nvSpPr>
          <p:spPr>
            <a:xfrm rot="13074481" flipV="1">
              <a:off x="-27462" y="3965426"/>
              <a:ext cx="3541874" cy="762000"/>
            </a:xfrm>
            <a:prstGeom prst="arc">
              <a:avLst>
                <a:gd name="adj1" fmla="val 16464522"/>
                <a:gd name="adj2" fmla="val 20529920"/>
              </a:avLst>
            </a:prstGeom>
            <a:ln w="508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EAAB82A-74A7-834B-B359-F74CEBF51462}"/>
                </a:ext>
              </a:extLst>
            </p:cNvPr>
            <p:cNvSpPr txBox="1"/>
            <p:nvPr/>
          </p:nvSpPr>
          <p:spPr>
            <a:xfrm>
              <a:off x="1648239" y="4036919"/>
              <a:ext cx="1721946" cy="400110"/>
            </a:xfrm>
            <a:prstGeom prst="rect">
              <a:avLst/>
            </a:prstGeom>
            <a:noFill/>
          </p:spPr>
          <p:txBody>
            <a:bodyPr wrap="none" rtlCol="0">
              <a:spAutoFit/>
            </a:bodyPr>
            <a:lstStyle/>
            <a:p>
              <a:r>
                <a:rPr lang="en-US" sz="2000" dirty="0">
                  <a:solidFill>
                    <a:srgbClr val="C00000"/>
                  </a:solidFill>
                  <a:latin typeface="Bradley Hand" pitchFamily="2" charset="77"/>
                  <a:ea typeface="Brush Script MT" panose="03060802040406070304" pitchFamily="66" charset="-122"/>
                  <a:cs typeface="Brush Script MT" panose="03060802040406070304" pitchFamily="66" charset="-122"/>
                </a:rPr>
                <a:t>Romans 1:23</a:t>
              </a:r>
            </a:p>
          </p:txBody>
        </p:sp>
      </p:grpSp>
    </p:spTree>
    <p:extLst>
      <p:ext uri="{BB962C8B-B14F-4D97-AF65-F5344CB8AC3E}">
        <p14:creationId xmlns:p14="http://schemas.microsoft.com/office/powerpoint/2010/main" val="272601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Representing God’s character</a:t>
              </a:r>
              <a:r>
                <a:rPr lang="en-US" sz="2400" dirty="0">
                  <a:solidFill>
                    <a:schemeClr val="tx1"/>
                  </a:solidFill>
                </a:rPr>
                <a:t> matters as much as representing the facts</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 Peter 3:15 (“the Apologist’s verse”) emphasizes </a:t>
              </a:r>
              <a:r>
                <a:rPr lang="en-US" sz="2400" b="1" dirty="0">
                  <a:solidFill>
                    <a:schemeClr val="tx1"/>
                  </a:solidFill>
                  <a:highlight>
                    <a:srgbClr val="C00002"/>
                  </a:highlight>
                </a:rPr>
                <a:t>character over case-making</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good ambassador uses an </a:t>
              </a:r>
              <a:r>
                <a:rPr lang="en-US" sz="2400" b="1" dirty="0">
                  <a:solidFill>
                    <a:schemeClr val="tx1"/>
                  </a:solidFill>
                  <a:highlight>
                    <a:srgbClr val="C00002"/>
                  </a:highlight>
                </a:rPr>
                <a:t>artful method</a:t>
              </a:r>
              <a:r>
                <a:rPr lang="en-US" sz="2400" dirty="0">
                  <a:solidFill>
                    <a:schemeClr val="tx1"/>
                  </a:solidFill>
                </a:rPr>
                <a:t> in addition to good facts</a:t>
              </a:r>
            </a:p>
          </p:txBody>
        </p:sp>
      </p:grpSp>
    </p:spTree>
    <p:extLst>
      <p:ext uri="{BB962C8B-B14F-4D97-AF65-F5344CB8AC3E}">
        <p14:creationId xmlns:p14="http://schemas.microsoft.com/office/powerpoint/2010/main" val="26378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275" b="14275"/>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554545"/>
          </a:xfrm>
          <a:prstGeom prst="rect">
            <a:avLst/>
          </a:prstGeom>
          <a:noFill/>
        </p:spPr>
        <p:txBody>
          <a:bodyPr wrap="square" rtlCol="0">
            <a:spAutoFit/>
          </a:bodyPr>
          <a:lstStyle/>
          <a:p>
            <a:r>
              <a:rPr lang="en-US" sz="3200" dirty="0"/>
              <a:t>“line 200 </a:t>
            </a:r>
            <a:r>
              <a:rPr lang="en-US" sz="3200" b="1" dirty="0">
                <a:highlight>
                  <a:srgbClr val="C00002"/>
                </a:highlight>
              </a:rPr>
              <a:t>prohibits the building of temples</a:t>
            </a:r>
            <a:r>
              <a:rPr lang="en-US" sz="3200" dirty="0"/>
              <a:t>, law courts and gymnasia in cities.”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ZENO OF CITIUM (FOUNDER OF STOICISM)</a:t>
            </a:r>
            <a:br>
              <a:rPr lang="en-US" sz="2000" b="1" dirty="0">
                <a:solidFill>
                  <a:schemeClr val="tx1"/>
                </a:solidFill>
              </a:rPr>
            </a:br>
            <a:r>
              <a:rPr lang="pt-BR" sz="2000" i="1" dirty="0">
                <a:solidFill>
                  <a:schemeClr val="tx1"/>
                </a:solidFill>
              </a:rPr>
              <a:t>Lives of Eminent Philosophers (7.1, line 133)</a:t>
            </a:r>
            <a:endParaRPr lang="en-US" sz="2000" i="1" dirty="0">
              <a:solidFill>
                <a:schemeClr val="tx1"/>
              </a:solidFill>
            </a:endParaRPr>
          </a:p>
        </p:txBody>
      </p:sp>
    </p:spTree>
    <p:extLst>
      <p:ext uri="{BB962C8B-B14F-4D97-AF65-F5344CB8AC3E}">
        <p14:creationId xmlns:p14="http://schemas.microsoft.com/office/powerpoint/2010/main" val="976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382" b="17382"/>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“For the utterances of the multitude about the gods are not true preconceptions but false assumptions”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EPICURUS (FOUNDER OF EPICURISM)</a:t>
            </a:r>
            <a:br>
              <a:rPr lang="en-US" sz="2000" b="1" dirty="0">
                <a:solidFill>
                  <a:schemeClr val="tx1"/>
                </a:solidFill>
              </a:rPr>
            </a:br>
            <a:r>
              <a:rPr lang="pt-BR" sz="2000" i="1" dirty="0">
                <a:solidFill>
                  <a:schemeClr val="tx1"/>
                </a:solidFill>
              </a:rPr>
              <a:t>Lives of Eminent Philosophers (10, line 124)</a:t>
            </a:r>
            <a:endParaRPr lang="en-US" sz="2000" i="1" dirty="0">
              <a:solidFill>
                <a:schemeClr val="tx1"/>
              </a:solidFill>
            </a:endParaRPr>
          </a:p>
        </p:txBody>
      </p:sp>
    </p:spTree>
    <p:extLst>
      <p:ext uri="{BB962C8B-B14F-4D97-AF65-F5344CB8AC3E}">
        <p14:creationId xmlns:p14="http://schemas.microsoft.com/office/powerpoint/2010/main" val="585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1111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3886200" y="0"/>
            <a:ext cx="5757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57000">
                <a:srgbClr val="000000"/>
              </a:gs>
              <a:gs pos="65000">
                <a:srgbClr val="000000"/>
              </a:gs>
              <a:gs pos="0">
                <a:schemeClr val="bg1"/>
              </a:gs>
              <a:gs pos="82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31654"/>
          </a:xfrm>
          <a:prstGeom prst="rect">
            <a:avLst/>
          </a:prstGeom>
          <a:noFill/>
        </p:spPr>
        <p:txBody>
          <a:bodyPr wrap="square" rtlCol="0">
            <a:spAutoFit/>
          </a:bodyPr>
          <a:lstStyle/>
          <a:p>
            <a:r>
              <a:rPr lang="en-US" sz="3200" dirty="0"/>
              <a:t>“</a:t>
            </a:r>
            <a:r>
              <a:rPr lang="en-US" sz="2800" dirty="0"/>
              <a:t>People are generally better persuaded by the reasons which </a:t>
            </a:r>
            <a:r>
              <a:rPr lang="en-US" sz="2800" b="1" dirty="0">
                <a:highlight>
                  <a:srgbClr val="B70002"/>
                </a:highlight>
              </a:rPr>
              <a:t>they have themselves discovered</a:t>
            </a:r>
            <a:r>
              <a:rPr lang="en-US" sz="2800" dirty="0"/>
              <a:t> than by those which have come into the mind of others</a:t>
            </a:r>
            <a:r>
              <a:rPr lang="en-US" sz="3200" dirty="0"/>
              <a:t>”</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BLAISE PASCAL</a:t>
            </a:r>
            <a:br>
              <a:rPr lang="en-US" sz="2000" b="1" dirty="0">
                <a:solidFill>
                  <a:schemeClr val="tx1"/>
                </a:solidFill>
              </a:rPr>
            </a:br>
            <a:r>
              <a:rPr lang="en-US" sz="2000" i="1" dirty="0">
                <a:solidFill>
                  <a:schemeClr val="tx1"/>
                </a:solidFill>
              </a:rPr>
              <a:t>Pensées</a:t>
            </a:r>
          </a:p>
        </p:txBody>
      </p:sp>
    </p:spTree>
    <p:extLst>
      <p:ext uri="{BB962C8B-B14F-4D97-AF65-F5344CB8AC3E}">
        <p14:creationId xmlns:p14="http://schemas.microsoft.com/office/powerpoint/2010/main" val="259052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argument that Paul uses against idolatry? Why would this argument be persuasive?</a:t>
            </a:r>
          </a:p>
        </p:txBody>
      </p:sp>
      <p:sp>
        <p:nvSpPr>
          <p:cNvPr id="3" name="Text Placeholder 2"/>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6968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what ways in which Paul showed courage?</a:t>
            </a:r>
          </a:p>
        </p:txBody>
      </p:sp>
      <p:sp>
        <p:nvSpPr>
          <p:cNvPr id="3" name="Text Placeholder 2"/>
          <p:cNvSpPr>
            <a:spLocks noGrp="1"/>
          </p:cNvSpPr>
          <p:nvPr>
            <p:ph type="body" sz="quarter" idx="13"/>
          </p:nvPr>
        </p:nvSpPr>
        <p:spPr/>
        <p:txBody>
          <a:bodyPr/>
          <a:lstStyle/>
          <a:p>
            <a:r>
              <a:rPr lang="en-US" dirty="0"/>
              <a:t>5</a:t>
            </a:r>
          </a:p>
        </p:txBody>
      </p:sp>
    </p:spTree>
    <p:extLst>
      <p:ext uri="{BB962C8B-B14F-4D97-AF65-F5344CB8AC3E}">
        <p14:creationId xmlns:p14="http://schemas.microsoft.com/office/powerpoint/2010/main" val="3450539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61" r="23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“what good is it when you complain about racism to people who already agree? You are literally preaching to the choir.”</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DARYL DAVIS</a:t>
            </a:r>
            <a:br>
              <a:rPr lang="en-US" sz="2000" b="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2466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89 L -1.38889E-6 4.8148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Want can we learn from the response to Paul’s message?</a:t>
            </a:r>
          </a:p>
        </p:txBody>
      </p:sp>
      <p:sp>
        <p:nvSpPr>
          <p:cNvPr id="3" name="Text Placeholder 2"/>
          <p:cNvSpPr>
            <a:spLocks noGrp="1"/>
          </p:cNvSpPr>
          <p:nvPr>
            <p:ph type="body" sz="quarter" idx="13"/>
          </p:nvPr>
        </p:nvSpPr>
        <p:spPr/>
        <p:txBody>
          <a:bodyPr/>
          <a:lstStyle/>
          <a:p>
            <a:r>
              <a:rPr lang="en-US" dirty="0"/>
              <a:t>6</a:t>
            </a:r>
          </a:p>
        </p:txBody>
      </p:sp>
    </p:spTree>
    <p:extLst>
      <p:ext uri="{BB962C8B-B14F-4D97-AF65-F5344CB8AC3E}">
        <p14:creationId xmlns:p14="http://schemas.microsoft.com/office/powerpoint/2010/main" val="156910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4419600"/>
          </a:xfrm>
        </p:spPr>
        <p:txBody>
          <a:bodyPr anchor="b" anchorCtr="0">
            <a:normAutofit fontScale="90000"/>
          </a:bodyPr>
          <a:lstStyle/>
          <a:p>
            <a:pPr>
              <a:tabLst>
                <a:tab pos="91440" algn="l"/>
              </a:tabLst>
            </a:pPr>
            <a:r>
              <a:rPr lang="en-US" dirty="0"/>
              <a:t>“Now when they heard about the resurrection from the dead, </a:t>
            </a:r>
            <a:r>
              <a:rPr lang="en-US" b="1" dirty="0">
                <a:highlight>
                  <a:srgbClr val="C00002"/>
                </a:highlight>
              </a:rPr>
              <a:t>some began to scoff</a:t>
            </a:r>
            <a:r>
              <a:rPr lang="en-US" dirty="0"/>
              <a:t>, but others said, “</a:t>
            </a:r>
            <a:r>
              <a:rPr lang="en-US" b="1" dirty="0">
                <a:highlight>
                  <a:srgbClr val="CA5C0E"/>
                </a:highlight>
              </a:rPr>
              <a:t>We will hear you again</a:t>
            </a:r>
            <a:r>
              <a:rPr lang="en-US" b="1" dirty="0"/>
              <a:t> </a:t>
            </a:r>
            <a:r>
              <a:rPr lang="en-US" dirty="0"/>
              <a:t>about this.” So Paul left the Areopagus.</a:t>
            </a:r>
            <a:br>
              <a:rPr lang="en-US" dirty="0"/>
            </a:br>
            <a:r>
              <a:rPr lang="en-US" sz="1800" dirty="0"/>
              <a:t> </a:t>
            </a:r>
            <a:br>
              <a:rPr lang="en-US" dirty="0"/>
            </a:br>
            <a:r>
              <a:rPr lang="en-US" dirty="0"/>
              <a:t>But </a:t>
            </a:r>
            <a:r>
              <a:rPr lang="en-US" b="1" dirty="0">
                <a:highlight>
                  <a:srgbClr val="008000"/>
                </a:highlight>
              </a:rPr>
              <a:t>some people joined him and believed.</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2209800"/>
          </a:xfrm>
        </p:spPr>
        <p:txBody>
          <a:bodyPr>
            <a:normAutofit/>
          </a:bodyPr>
          <a:lstStyle/>
          <a:p>
            <a:pPr algn="l"/>
            <a:r>
              <a:rPr lang="en-US" sz="4400" cap="all" dirty="0">
                <a:solidFill>
                  <a:srgbClr val="009EC0"/>
                </a:solidFill>
              </a:rPr>
              <a:t>Acts 17:32-34</a:t>
            </a:r>
            <a:endParaRPr lang="en-US" sz="4400" b="0" i="1" dirty="0">
              <a:solidFill>
                <a:srgbClr val="009EC0"/>
              </a:solidFill>
            </a:endParaRPr>
          </a:p>
        </p:txBody>
      </p:sp>
    </p:spTree>
    <p:extLst>
      <p:ext uri="{BB962C8B-B14F-4D97-AF65-F5344CB8AC3E}">
        <p14:creationId xmlns:p14="http://schemas.microsoft.com/office/powerpoint/2010/main" val="177294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Was there anything else that stood out to you?</a:t>
            </a:r>
          </a:p>
        </p:txBody>
      </p:sp>
      <p:sp>
        <p:nvSpPr>
          <p:cNvPr id="3" name="Text Placeholder 2"/>
          <p:cNvSpPr>
            <a:spLocks noGrp="1"/>
          </p:cNvSpPr>
          <p:nvPr>
            <p:ph type="body" sz="quarter" idx="13"/>
          </p:nvPr>
        </p:nvSpPr>
        <p:spPr/>
        <p:txBody>
          <a:bodyPr/>
          <a:lstStyle/>
          <a:p>
            <a:r>
              <a:rPr lang="en-US" dirty="0"/>
              <a:t>7</a:t>
            </a:r>
          </a:p>
        </p:txBody>
      </p:sp>
    </p:spTree>
    <p:extLst>
      <p:ext uri="{BB962C8B-B14F-4D97-AF65-F5344CB8AC3E}">
        <p14:creationId xmlns:p14="http://schemas.microsoft.com/office/powerpoint/2010/main" val="3199391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Look for areas of agreement</a:t>
              </a:r>
              <a:r>
                <a:rPr lang="en-US" sz="2400" dirty="0">
                  <a:solidFill>
                    <a:schemeClr val="tx1"/>
                  </a:solidFill>
                </a:rPr>
                <a:t> before looking for areas of disagreement </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Remember that </a:t>
              </a:r>
              <a:r>
                <a:rPr lang="en-US" sz="2400" b="1" dirty="0">
                  <a:solidFill>
                    <a:schemeClr val="tx1"/>
                  </a:solidFill>
                  <a:highlight>
                    <a:srgbClr val="C00002"/>
                  </a:highlight>
                </a:rPr>
                <a:t>you are a foreigner</a:t>
              </a:r>
              <a:r>
                <a:rPr lang="en-US" sz="2400" dirty="0">
                  <a:solidFill>
                    <a:schemeClr val="tx1"/>
                  </a:solidFill>
                </a:rPr>
                <a:t> spreading the Gospel in a foreign land (the United States)</a:t>
              </a:r>
              <a:endParaRPr lang="en-US" sz="2400" b="1" dirty="0">
                <a:solidFill>
                  <a:schemeClr val="tx1"/>
                </a:solidFill>
                <a:highlight>
                  <a:srgbClr val="C00002"/>
                </a:highlight>
              </a:endParaRP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Build a case</a:t>
              </a:r>
              <a:r>
                <a:rPr lang="en-US" sz="2400" dirty="0">
                  <a:solidFill>
                    <a:schemeClr val="tx1"/>
                  </a:solidFill>
                </a:rPr>
                <a:t> for the Gospel starting with the areas of agreement</a:t>
              </a:r>
            </a:p>
          </p:txBody>
        </p:sp>
      </p:grpSp>
    </p:spTree>
    <p:extLst>
      <p:ext uri="{BB962C8B-B14F-4D97-AF65-F5344CB8AC3E}">
        <p14:creationId xmlns:p14="http://schemas.microsoft.com/office/powerpoint/2010/main" val="103685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91" b="1019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16320"/>
          </a:xfrm>
          <a:prstGeom prst="rect">
            <a:avLst/>
          </a:prstGeom>
          <a:noFill/>
        </p:spPr>
        <p:txBody>
          <a:bodyPr wrap="square" rtlCol="0">
            <a:spAutoFit/>
          </a:bodyPr>
          <a:lstStyle/>
          <a:p>
            <a:r>
              <a:rPr lang="en-US" sz="2700" dirty="0"/>
              <a:t>“What would be involved in a missionary encounter between the gospel and this whole way of perceiving, thinking, and living that we call ‘modern Western culture’?”</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LESSLIE NEWBIGIN</a:t>
            </a:r>
            <a:br>
              <a:rPr lang="en-US" sz="2000" b="1" dirty="0">
                <a:solidFill>
                  <a:schemeClr val="tx1"/>
                </a:solidFill>
              </a:rPr>
            </a:br>
            <a:r>
              <a:rPr lang="en-US" sz="2000" i="1" dirty="0">
                <a:solidFill>
                  <a:schemeClr val="tx1"/>
                </a:solidFill>
              </a:rPr>
              <a:t>Foolishness to the Greeks: The Gospel and Western Culture (page 1)</a:t>
            </a:r>
          </a:p>
        </p:txBody>
      </p:sp>
    </p:spTree>
    <p:extLst>
      <p:ext uri="{BB962C8B-B14F-4D97-AF65-F5344CB8AC3E}">
        <p14:creationId xmlns:p14="http://schemas.microsoft.com/office/powerpoint/2010/main" val="715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1" presetClass="entr" presetSubtype="0" fill="hold" grpId="1" nodeType="withEffect" nodePh="1">
                                  <p:stCondLst>
                                    <p:cond delay="0"/>
                                  </p:stCondLst>
                                  <p:endCondLst>
                                    <p:cond evt="begin" delay="0">
                                      <p:tn val="16"/>
                                    </p:cond>
                                  </p:end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50"/>
                            </p:stCondLst>
                            <p:childTnLst>
                              <p:par>
                                <p:cTn id="19" presetID="0" presetClass="path" presetSubtype="0" accel="50000" decel="50000" fill="hold" grpId="0" nodeType="afterEffect" nodePh="1">
                                  <p:stCondLst>
                                    <p:cond delay="0"/>
                                  </p:stCondLst>
                                  <p:endCondLst>
                                    <p:cond evt="begin" delay="0">
                                      <p:tn val="19"/>
                                    </p:cond>
                                  </p:endCondLst>
                                  <p:childTnLst>
                                    <p:animMotion origin="layout" path="M 0.04236 -7.40741E-7 L -8.33333E-7 -7.40741E-7 " pathEditMode="relative" rAng="0" ptsTypes="AA">
                                      <p:cBhvr>
                                        <p:cTn id="20" dur="300" fill="hold"/>
                                        <p:tgtEl>
                                          <p:spTgt spid="5"/>
                                        </p:tgtEl>
                                        <p:attrNameLst>
                                          <p:attrName>ppt_x</p:attrName>
                                          <p:attrName>ppt_y</p:attrName>
                                        </p:attrNameLst>
                                      </p:cBhvr>
                                      <p:rCtr x="-2118" y="0"/>
                                    </p:animMotion>
                                  </p:childTnLst>
                                </p:cTn>
                              </p:par>
                            </p:childTnLst>
                          </p:cTn>
                        </p:par>
                        <p:par>
                          <p:cTn id="21" fill="hold">
                            <p:stCondLst>
                              <p:cond delay="55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300"/>
                                        <p:tgtEl>
                                          <p:spTgt spid="8"/>
                                        </p:tgtEl>
                                      </p:cBhvr>
                                    </p:animEffect>
                                  </p:childTnLst>
                                </p:cTn>
                              </p:par>
                              <p:par>
                                <p:cTn id="25" presetID="0" presetClass="path" presetSubtype="0" accel="50000" decel="50000" fill="hold" grpId="1" nodeType="withEffect">
                                  <p:stCondLst>
                                    <p:cond delay="0"/>
                                  </p:stCondLst>
                                  <p:childTnLst>
                                    <p:animMotion origin="layout" path="M 1.94444E-6 0.0169 L 1.94444E-6 2.22222E-6 " pathEditMode="relative" rAng="0" ptsTypes="AA">
                                      <p:cBhvr>
                                        <p:cTn id="26" dur="200" fill="hold"/>
                                        <p:tgtEl>
                                          <p:spTgt spid="8"/>
                                        </p:tgtEl>
                                        <p:attrNameLst>
                                          <p:attrName>ppt_x</p:attrName>
                                          <p:attrName>ppt_y</p:attrName>
                                        </p:attrNameLst>
                                      </p:cBhvr>
                                      <p:rCtr x="0" y="-856"/>
                                    </p:animMotion>
                                  </p:childTnLst>
                                </p:cTn>
                              </p:par>
                            </p:childTnLst>
                          </p:cTn>
                        </p:par>
                        <p:par>
                          <p:cTn id="27" fill="hold">
                            <p:stCondLst>
                              <p:cond delay="85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0499105"/>
              </p:ext>
            </p:extLst>
          </p:nvPr>
        </p:nvGraphicFramePr>
        <p:xfrm>
          <a:off x="457200" y="1447800"/>
          <a:ext cx="82296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Church Attendance</a:t>
            </a:r>
          </a:p>
        </p:txBody>
      </p:sp>
      <p:sp>
        <p:nvSpPr>
          <p:cNvPr id="7" name="TextBox 6"/>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1972-2014 (General Social Surveys)</a:t>
            </a:r>
          </a:p>
        </p:txBody>
      </p:sp>
    </p:spTree>
    <p:extLst>
      <p:ext uri="{BB962C8B-B14F-4D97-AF65-F5344CB8AC3E}">
        <p14:creationId xmlns:p14="http://schemas.microsoft.com/office/powerpoint/2010/main" val="415819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Recognize and use ideas within the culture to spread the Gospel</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So that we can begin to find aspects of our culture that we can use to spread the Gospel</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051518"/>
            <a:ext cx="8724901" cy="954107"/>
            <a:chOff x="304800" y="4648200"/>
            <a:chExt cx="8724901" cy="954107"/>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954107"/>
            </a:xfrm>
            <a:prstGeom prst="rect">
              <a:avLst/>
            </a:prstGeom>
            <a:noFill/>
          </p:spPr>
          <p:txBody>
            <a:bodyPr wrap="square" rtlCol="0">
              <a:spAutoFit/>
            </a:bodyPr>
            <a:lstStyle/>
            <a:p>
              <a:r>
                <a:rPr lang="en-US" sz="2800" dirty="0"/>
                <a:t>By considering how Paul used cultural ideas to promote the Gospel</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33597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138946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what ways did Paul act in a gracious to the Athenians?</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09431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“used to describe people of low class who speak as though they have intelligence”</a:t>
            </a:r>
            <a:br>
              <a:rPr lang="en-US" dirty="0"/>
            </a:br>
            <a:endParaRPr lang="en-US" dirty="0"/>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fontScale="77500" lnSpcReduction="20000"/>
          </a:bodyPr>
          <a:lstStyle/>
          <a:p>
            <a:pPr algn="l"/>
            <a:r>
              <a:rPr lang="en-US" sz="4400" cap="all" dirty="0">
                <a:solidFill>
                  <a:srgbClr val="009EC0"/>
                </a:solidFill>
              </a:rPr>
              <a:t>Jennifer Marie Creamer</a:t>
            </a:r>
            <a:br>
              <a:rPr lang="en-US" sz="4400" dirty="0">
                <a:solidFill>
                  <a:srgbClr val="009EC0"/>
                </a:solidFill>
              </a:rPr>
            </a:br>
            <a:r>
              <a:rPr lang="en-US" sz="4400" b="0" i="1" dirty="0">
                <a:solidFill>
                  <a:srgbClr val="009EC0"/>
                </a:solidFill>
              </a:rPr>
              <a:t>God as Creator in Acts 17:24: An Historical-Exegetical Study, page 30</a:t>
            </a:r>
          </a:p>
        </p:txBody>
      </p:sp>
    </p:spTree>
    <p:extLst>
      <p:ext uri="{BB962C8B-B14F-4D97-AF65-F5344CB8AC3E}">
        <p14:creationId xmlns:p14="http://schemas.microsoft.com/office/powerpoint/2010/main" val="207538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“He was a </a:t>
            </a:r>
            <a:r>
              <a:rPr lang="en-US" b="1" dirty="0">
                <a:highlight>
                  <a:srgbClr val="C00002"/>
                </a:highlight>
              </a:rPr>
              <a:t>rag-bag collector</a:t>
            </a:r>
            <a:r>
              <a:rPr lang="en-US" dirty="0"/>
              <a:t> of scraps of learning.”</a:t>
            </a:r>
            <a:br>
              <a:rPr lang="en-US" dirty="0"/>
            </a:br>
            <a:endParaRPr lang="en-US" dirty="0"/>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2209800"/>
          </a:xfrm>
        </p:spPr>
        <p:txBody>
          <a:bodyPr>
            <a:normAutofit fontScale="85000" lnSpcReduction="20000"/>
          </a:bodyPr>
          <a:lstStyle/>
          <a:p>
            <a:pPr algn="l"/>
            <a:r>
              <a:rPr lang="en-US" sz="4400" cap="all" dirty="0">
                <a:solidFill>
                  <a:srgbClr val="009EC0"/>
                </a:solidFill>
              </a:rPr>
              <a:t>Bruce Winter</a:t>
            </a:r>
            <a:br>
              <a:rPr lang="en-US" sz="4400" dirty="0">
                <a:solidFill>
                  <a:srgbClr val="009EC0"/>
                </a:solidFill>
              </a:rPr>
            </a:br>
            <a:r>
              <a:rPr lang="en-US" sz="4400" b="0" i="1" dirty="0">
                <a:solidFill>
                  <a:srgbClr val="009EC0"/>
                </a:solidFill>
              </a:rPr>
              <a:t>Introducing the Athenians to God: Paul’s failed apologetic in Acts 17?</a:t>
            </a:r>
            <a:br>
              <a:rPr lang="en-US" sz="4400" b="0" i="1" dirty="0">
                <a:solidFill>
                  <a:srgbClr val="009EC0"/>
                </a:solidFill>
              </a:rPr>
            </a:br>
            <a:r>
              <a:rPr lang="en-US" sz="2400" b="0" i="1" dirty="0">
                <a:solidFill>
                  <a:srgbClr val="009EC0"/>
                </a:solidFill>
              </a:rPr>
              <a:t> </a:t>
            </a:r>
            <a:br>
              <a:rPr lang="en-US" sz="4400" b="0" i="1" dirty="0">
                <a:solidFill>
                  <a:srgbClr val="009EC0"/>
                </a:solidFill>
              </a:rPr>
            </a:br>
            <a:r>
              <a:rPr lang="en-US" sz="4400" b="0" i="1" dirty="0" err="1">
                <a:solidFill>
                  <a:srgbClr val="009EC0"/>
                </a:solidFill>
              </a:rPr>
              <a:t>Themelios</a:t>
            </a:r>
            <a:r>
              <a:rPr lang="en-US" sz="4400" b="0" i="1" dirty="0">
                <a:solidFill>
                  <a:srgbClr val="009EC0"/>
                </a:solidFill>
              </a:rPr>
              <a:t> volume 31, issue 1, page 39</a:t>
            </a:r>
          </a:p>
        </p:txBody>
      </p:sp>
    </p:spTree>
    <p:extLst>
      <p:ext uri="{BB962C8B-B14F-4D97-AF65-F5344CB8AC3E}">
        <p14:creationId xmlns:p14="http://schemas.microsoft.com/office/powerpoint/2010/main" val="3571909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Describe Paul’s argument he makes in 17:24-27. Why this is significant?</a:t>
            </a:r>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2823052538"/>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1606</TotalTime>
  <Words>983</Words>
  <Application>Microsoft Office PowerPoint</Application>
  <PresentationFormat>On-screen Show (4:3)</PresentationFormat>
  <Paragraphs>96</Paragraphs>
  <Slides>29</Slides>
  <Notes>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Book</vt:lpstr>
      <vt:lpstr>Bradley Hand</vt:lpstr>
      <vt:lpstr>Calibri</vt:lpstr>
      <vt:lpstr>Gabriola</vt:lpstr>
      <vt:lpstr>Office Theme</vt:lpstr>
      <vt:lpstr>APOLOGETICS</vt:lpstr>
      <vt:lpstr>PowerPoint Presentation</vt:lpstr>
      <vt:lpstr>PowerPoint Presentation</vt:lpstr>
      <vt:lpstr>PowerPoint Presentation</vt:lpstr>
      <vt:lpstr>PowerPoint Presentation</vt:lpstr>
      <vt:lpstr>In what ways did Paul act in a gracious to the Athenians?</vt:lpstr>
      <vt:lpstr>“used to describe people of low class who speak as though they have intelligence” </vt:lpstr>
      <vt:lpstr>“He was a rag-bag collector of scraps of learning.” </vt:lpstr>
      <vt:lpstr>Describe Paul’s argument he makes in 17:24-27. Why this is significant?</vt:lpstr>
      <vt:lpstr>PowerPoint Presentation</vt:lpstr>
      <vt:lpstr>“If the Council were so persuaded, then the god or goddess would be admitted to the Parthenon. A dedicated  temple would be built  to the divinity, an annual  feast day endowed  and  included in the Athenians’ religious calendar.”</vt:lpstr>
      <vt:lpstr>PowerPoint Presentation</vt:lpstr>
      <vt:lpstr>PowerPoint Presentation</vt:lpstr>
      <vt:lpstr>PowerPoint Presentation</vt:lpstr>
      <vt:lpstr>PowerPoint Presentation</vt:lpstr>
      <vt:lpstr>PowerPoint Presentation</vt:lpstr>
      <vt:lpstr>PowerPoint Presentation</vt:lpstr>
      <vt:lpstr>List out ways in which Paul adjusted his approach for the Athenians.</vt:lpstr>
      <vt:lpstr>“First believe that God is living, immortal and blessed” </vt:lpstr>
      <vt:lpstr>PowerPoint Presentation</vt:lpstr>
      <vt:lpstr>PowerPoint Presentation</vt:lpstr>
      <vt:lpstr>PowerPoint Presentation</vt:lpstr>
      <vt:lpstr>What is the argument that Paul uses against idolatry? Why would this argument be persuasive?</vt:lpstr>
      <vt:lpstr>In what ways in which Paul showed courage?</vt:lpstr>
      <vt:lpstr>PowerPoint Presentation</vt:lpstr>
      <vt:lpstr>Want can we learn from the response to Paul’s message?</vt:lpstr>
      <vt:lpstr>“Now when they heard about the resurrection from the dead, some began to scoff, but others said, “We will hear you again about this.” So Paul left the Areopagus.   But some people joined him and believed.”</vt:lpstr>
      <vt:lpstr>Was there anything else that stood out to you?</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105</cp:revision>
  <dcterms:created xsi:type="dcterms:W3CDTF">2010-07-14T22:15:37Z</dcterms:created>
  <dcterms:modified xsi:type="dcterms:W3CDTF">2020-10-18T19:01:20Z</dcterms:modified>
</cp:coreProperties>
</file>